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2"/>
  </p:notesMasterIdLst>
  <p:sldIdLst>
    <p:sldId id="256" r:id="rId5"/>
    <p:sldId id="257" r:id="rId6"/>
    <p:sldId id="261" r:id="rId7"/>
    <p:sldId id="262" r:id="rId8"/>
    <p:sldId id="300" r:id="rId9"/>
    <p:sldId id="315" r:id="rId10"/>
    <p:sldId id="264" r:id="rId11"/>
    <p:sldId id="265" r:id="rId12"/>
    <p:sldId id="308" r:id="rId13"/>
    <p:sldId id="274" r:id="rId14"/>
    <p:sldId id="275" r:id="rId15"/>
    <p:sldId id="309" r:id="rId16"/>
    <p:sldId id="276" r:id="rId17"/>
    <p:sldId id="316" r:id="rId18"/>
    <p:sldId id="317" r:id="rId19"/>
    <p:sldId id="318" r:id="rId20"/>
    <p:sldId id="319" r:id="rId21"/>
    <p:sldId id="320" r:id="rId22"/>
    <p:sldId id="321" r:id="rId23"/>
    <p:sldId id="322" r:id="rId24"/>
    <p:sldId id="323" r:id="rId25"/>
    <p:sldId id="267" r:id="rId26"/>
    <p:sldId id="268" r:id="rId27"/>
    <p:sldId id="299" r:id="rId28"/>
    <p:sldId id="324" r:id="rId29"/>
    <p:sldId id="269" r:id="rId30"/>
    <p:sldId id="325" r:id="rId31"/>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C3B3"/>
    <a:srgbClr val="FFFFFF"/>
    <a:srgbClr val="004A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4" autoAdjust="0"/>
    <p:restoredTop sz="82746" autoAdjust="0"/>
  </p:normalViewPr>
  <p:slideViewPr>
    <p:cSldViewPr snapToGrid="0" snapToObjects="1">
      <p:cViewPr varScale="1">
        <p:scale>
          <a:sx n="188" d="100"/>
          <a:sy n="188" d="100"/>
        </p:scale>
        <p:origin x="3536" y="176"/>
      </p:cViewPr>
      <p:guideLst/>
    </p:cSldViewPr>
  </p:slideViewPr>
  <p:outlineViewPr>
    <p:cViewPr>
      <p:scale>
        <a:sx n="50" d="100"/>
        <a:sy n="50"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eike Ehlert" userId="22797939-dda6-4311-a780-697b6e883480" providerId="ADAL" clId="{21F1F517-DF78-774B-A0A3-0FF471690EAD}"/>
    <pc:docChg chg="modSld">
      <pc:chgData name="Mareike Ehlert" userId="22797939-dda6-4311-a780-697b6e883480" providerId="ADAL" clId="{21F1F517-DF78-774B-A0A3-0FF471690EAD}" dt="2025-07-19T09:06:52.623" v="1" actId="6549"/>
      <pc:docMkLst>
        <pc:docMk/>
      </pc:docMkLst>
      <pc:sldChg chg="modSp">
        <pc:chgData name="Mareike Ehlert" userId="22797939-dda6-4311-a780-697b6e883480" providerId="ADAL" clId="{21F1F517-DF78-774B-A0A3-0FF471690EAD}" dt="2025-07-19T09:06:52.623" v="1" actId="6549"/>
        <pc:sldMkLst>
          <pc:docMk/>
          <pc:sldMk cId="1136593748" sldId="261"/>
        </pc:sldMkLst>
        <pc:spChg chg="mod">
          <ac:chgData name="Mareike Ehlert" userId="22797939-dda6-4311-a780-697b6e883480" providerId="ADAL" clId="{21F1F517-DF78-774B-A0A3-0FF471690EAD}" dt="2025-07-19T09:06:52.623" v="1" actId="6549"/>
          <ac:spMkLst>
            <pc:docMk/>
            <pc:sldMk cId="1136593748" sldId="261"/>
            <ac:spMk id="9" creationId="{F36C5DB4-1F78-334D-B42A-E85AFDF8DDD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solidFill>
              <a:schemeClr val="accent4"/>
            </a:solidFill>
            <a:ln>
              <a:noFill/>
            </a:ln>
            <a:effectLst/>
          </c:spPr>
          <c:invertIfNegative val="0"/>
          <c:errBars>
            <c:errBarType val="both"/>
            <c:errValType val="cust"/>
            <c:noEndCap val="0"/>
            <c:plus>
              <c:numRef>
                <c:f>Tabelle1!$G$4:$G$7</c:f>
                <c:numCache>
                  <c:formatCode>General</c:formatCode>
                  <c:ptCount val="4"/>
                  <c:pt idx="0">
                    <c:v>0.48</c:v>
                  </c:pt>
                  <c:pt idx="1">
                    <c:v>0.79</c:v>
                  </c:pt>
                  <c:pt idx="2">
                    <c:v>0.39</c:v>
                  </c:pt>
                  <c:pt idx="3">
                    <c:v>0.34</c:v>
                  </c:pt>
                </c:numCache>
              </c:numRef>
            </c:plus>
            <c:minus>
              <c:numRef>
                <c:f>Tabelle1!$G$4:$G$7</c:f>
                <c:numCache>
                  <c:formatCode>General</c:formatCode>
                  <c:ptCount val="4"/>
                  <c:pt idx="0">
                    <c:v>0.48</c:v>
                  </c:pt>
                  <c:pt idx="1">
                    <c:v>0.79</c:v>
                  </c:pt>
                  <c:pt idx="2">
                    <c:v>0.39</c:v>
                  </c:pt>
                  <c:pt idx="3">
                    <c:v>0.34</c:v>
                  </c:pt>
                </c:numCache>
              </c:numRef>
            </c:minus>
            <c:spPr>
              <a:noFill/>
              <a:ln w="9525" cap="flat" cmpd="sng" algn="ctr">
                <a:solidFill>
                  <a:schemeClr val="tx1">
                    <a:lumMod val="65000"/>
                    <a:lumOff val="35000"/>
                  </a:schemeClr>
                </a:solidFill>
                <a:round/>
              </a:ln>
              <a:effectLst/>
            </c:spPr>
          </c:errBars>
          <c:cat>
            <c:strRef>
              <c:f>Tabelle1!$A$4:$A$7</c:f>
              <c:strCache>
                <c:ptCount val="4"/>
                <c:pt idx="0">
                  <c:v>Self-efficacy T1</c:v>
                </c:pt>
                <c:pt idx="1">
                  <c:v>Knowledge T1</c:v>
                </c:pt>
                <c:pt idx="2">
                  <c:v>Principal support T1</c:v>
                </c:pt>
                <c:pt idx="3">
                  <c:v>Transfer climate T1</c:v>
                </c:pt>
              </c:strCache>
            </c:strRef>
          </c:cat>
          <c:val>
            <c:numRef>
              <c:f>Tabelle1!$B$4:$B$7</c:f>
              <c:numCache>
                <c:formatCode>General</c:formatCode>
                <c:ptCount val="4"/>
                <c:pt idx="0">
                  <c:v>3.31</c:v>
                </c:pt>
                <c:pt idx="1">
                  <c:v>2.71</c:v>
                </c:pt>
                <c:pt idx="2">
                  <c:v>3.19</c:v>
                </c:pt>
                <c:pt idx="3">
                  <c:v>3.45</c:v>
                </c:pt>
              </c:numCache>
            </c:numRef>
          </c:val>
          <c:extLst>
            <c:ext xmlns:c16="http://schemas.microsoft.com/office/drawing/2014/chart" uri="{C3380CC4-5D6E-409C-BE32-E72D297353CC}">
              <c16:uniqueId val="{00000000-BBF6-47D1-BB42-B2723B7E063C}"/>
            </c:ext>
          </c:extLst>
        </c:ser>
        <c:ser>
          <c:idx val="1"/>
          <c:order val="1"/>
          <c:spPr>
            <a:solidFill>
              <a:schemeClr val="accent2"/>
            </a:solidFill>
            <a:ln>
              <a:noFill/>
            </a:ln>
            <a:effectLst/>
          </c:spPr>
          <c:invertIfNegative val="0"/>
          <c:errBars>
            <c:errBarType val="both"/>
            <c:errValType val="cust"/>
            <c:noEndCap val="0"/>
            <c:plus>
              <c:numRef>
                <c:f>Tabelle1!$H$4:$H$7</c:f>
                <c:numCache>
                  <c:formatCode>General</c:formatCode>
                  <c:ptCount val="4"/>
                  <c:pt idx="0">
                    <c:v>0.55000000000000004</c:v>
                  </c:pt>
                  <c:pt idx="1">
                    <c:v>0.74</c:v>
                  </c:pt>
                  <c:pt idx="2">
                    <c:v>0.39</c:v>
                  </c:pt>
                  <c:pt idx="3">
                    <c:v>0.4</c:v>
                  </c:pt>
                </c:numCache>
              </c:numRef>
            </c:plus>
            <c:minus>
              <c:numRef>
                <c:f>Tabelle1!$H$4:$H$7</c:f>
                <c:numCache>
                  <c:formatCode>General</c:formatCode>
                  <c:ptCount val="4"/>
                  <c:pt idx="0">
                    <c:v>0.55000000000000004</c:v>
                  </c:pt>
                  <c:pt idx="1">
                    <c:v>0.74</c:v>
                  </c:pt>
                  <c:pt idx="2">
                    <c:v>0.39</c:v>
                  </c:pt>
                  <c:pt idx="3">
                    <c:v>0.4</c:v>
                  </c:pt>
                </c:numCache>
              </c:numRef>
            </c:minus>
            <c:spPr>
              <a:noFill/>
              <a:ln w="9525" cap="flat" cmpd="sng" algn="ctr">
                <a:solidFill>
                  <a:schemeClr val="tx1">
                    <a:lumMod val="65000"/>
                    <a:lumOff val="35000"/>
                  </a:schemeClr>
                </a:solidFill>
                <a:round/>
              </a:ln>
              <a:effectLst/>
            </c:spPr>
          </c:errBars>
          <c:cat>
            <c:strRef>
              <c:f>Tabelle1!$A$4:$A$7</c:f>
              <c:strCache>
                <c:ptCount val="4"/>
                <c:pt idx="0">
                  <c:v>Self-efficacy T1</c:v>
                </c:pt>
                <c:pt idx="1">
                  <c:v>Knowledge T1</c:v>
                </c:pt>
                <c:pt idx="2">
                  <c:v>Principal support T1</c:v>
                </c:pt>
                <c:pt idx="3">
                  <c:v>Transfer climate T1</c:v>
                </c:pt>
              </c:strCache>
            </c:strRef>
          </c:cat>
          <c:val>
            <c:numRef>
              <c:f>Tabelle1!$C$4:$C$7</c:f>
              <c:numCache>
                <c:formatCode>General</c:formatCode>
                <c:ptCount val="4"/>
                <c:pt idx="0">
                  <c:v>3.65</c:v>
                </c:pt>
                <c:pt idx="1">
                  <c:v>3.35</c:v>
                </c:pt>
                <c:pt idx="2">
                  <c:v>4.55</c:v>
                </c:pt>
                <c:pt idx="3">
                  <c:v>4.3899999999999997</c:v>
                </c:pt>
              </c:numCache>
            </c:numRef>
          </c:val>
          <c:extLst>
            <c:ext xmlns:c16="http://schemas.microsoft.com/office/drawing/2014/chart" uri="{C3380CC4-5D6E-409C-BE32-E72D297353CC}">
              <c16:uniqueId val="{00000001-BBF6-47D1-BB42-B2723B7E063C}"/>
            </c:ext>
          </c:extLst>
        </c:ser>
        <c:dLbls>
          <c:showLegendKey val="0"/>
          <c:showVal val="0"/>
          <c:showCatName val="0"/>
          <c:showSerName val="0"/>
          <c:showPercent val="0"/>
          <c:showBubbleSize val="0"/>
        </c:dLbls>
        <c:gapWidth val="219"/>
        <c:overlap val="-27"/>
        <c:axId val="747066063"/>
        <c:axId val="747067503"/>
      </c:barChart>
      <c:catAx>
        <c:axId val="7470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accent1"/>
                </a:solidFill>
                <a:latin typeface="Helvetica" panose="020B0604020202020204" pitchFamily="34" charset="0"/>
                <a:ea typeface="+mn-ea"/>
                <a:cs typeface="Helvetica" panose="020B0604020202020204" pitchFamily="34" charset="0"/>
              </a:defRPr>
            </a:pPr>
            <a:endParaRPr lang="de-DE"/>
          </a:p>
        </c:txPr>
        <c:crossAx val="747067503"/>
        <c:crosses val="autoZero"/>
        <c:auto val="1"/>
        <c:lblAlgn val="ctr"/>
        <c:lblOffset val="100"/>
        <c:noMultiLvlLbl val="0"/>
      </c:catAx>
      <c:valAx>
        <c:axId val="747067503"/>
        <c:scaling>
          <c:orientation val="minMax"/>
          <c:max val="5"/>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accent1"/>
                </a:solidFill>
                <a:latin typeface="Helvetica" panose="020B0604020202020204" pitchFamily="34" charset="0"/>
                <a:ea typeface="+mn-ea"/>
                <a:cs typeface="Helvetica" panose="020B0604020202020204" pitchFamily="34" charset="0"/>
              </a:defRPr>
            </a:pPr>
            <a:endParaRPr lang="de-DE"/>
          </a:p>
        </c:txPr>
        <c:crossAx val="747066063"/>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accent1"/>
              </a:solidFill>
              <a:latin typeface="Helvetica" panose="020B0604020202020204" pitchFamily="34" charset="0"/>
              <a:ea typeface="+mn-ea"/>
              <a:cs typeface="Helvetica"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accent1"/>
          </a:solidFill>
          <a:latin typeface="Helvetica" panose="020B0604020202020204" pitchFamily="34" charset="0"/>
          <a:cs typeface="Helvetica" panose="020B0604020202020204" pitchFamily="34" charset="0"/>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1CF93DE-195D-2047-B912-FAC08D1A429A}" type="datetimeFigureOut">
              <a:rPr lang="de-DE" smtClean="0"/>
              <a:t>19.07.25</a:t>
            </a:fld>
            <a:endParaRPr lang="de-DE"/>
          </a:p>
        </p:txBody>
      </p:sp>
      <p:sp>
        <p:nvSpPr>
          <p:cNvPr id="4" name="Folienbildplatzhalt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8204DE51-A0FE-A54F-BBA7-8CC8389BCC0A}" type="slidenum">
              <a:rPr lang="de-DE" smtClean="0"/>
              <a:t>‹Nr.›</a:t>
            </a:fld>
            <a:endParaRPr lang="de-DE"/>
          </a:p>
        </p:txBody>
      </p:sp>
    </p:spTree>
    <p:extLst>
      <p:ext uri="{BB962C8B-B14F-4D97-AF65-F5344CB8AC3E}">
        <p14:creationId xmlns:p14="http://schemas.microsoft.com/office/powerpoint/2010/main" val="1691416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a:t>
            </a:fld>
            <a:endParaRPr lang="de-DE"/>
          </a:p>
        </p:txBody>
      </p:sp>
    </p:spTree>
    <p:extLst>
      <p:ext uri="{BB962C8B-B14F-4D97-AF65-F5344CB8AC3E}">
        <p14:creationId xmlns:p14="http://schemas.microsoft.com/office/powerpoint/2010/main" val="328300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The object of implementation was a differentiated reading intervention called The Reading Athlete. The Reading Athlete is an evidence-based reading programme for primary school students (Authors, 2020b). It provides teachers with student booklets for three central subprocesses of reading – word accuracy, reading fluency and reading comprehension (Castles et al., 2018). The programme thereby follows the approach of adaptive, differentiated reading instruction: Depending on a student’s reading performance, teachers select the most suitable reading method from The Reading Athlete. Adaptivity is thus required from teachers to navigate between three reading methods called The Reading Slalom, The Reading Sprint and The Reading Canoe. </a:t>
            </a:r>
            <a:endParaRPr lang="de-DE" sz="1800" dirty="0">
              <a:effectLst/>
              <a:latin typeface="Times New Roman" panose="02020603050405020304" pitchFamily="18"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10</a:t>
            </a:fld>
            <a:endParaRPr lang="de-DE"/>
          </a:p>
        </p:txBody>
      </p:sp>
    </p:spTree>
    <p:extLst>
      <p:ext uri="{BB962C8B-B14F-4D97-AF65-F5344CB8AC3E}">
        <p14:creationId xmlns:p14="http://schemas.microsoft.com/office/powerpoint/2010/main" val="77934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11</a:t>
            </a:fld>
            <a:endParaRPr lang="de-DE"/>
          </a:p>
        </p:txBody>
      </p:sp>
    </p:spTree>
    <p:extLst>
      <p:ext uri="{BB962C8B-B14F-4D97-AF65-F5344CB8AC3E}">
        <p14:creationId xmlns:p14="http://schemas.microsoft.com/office/powerpoint/2010/main" val="1137637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12</a:t>
            </a:fld>
            <a:endParaRPr lang="de-DE"/>
          </a:p>
        </p:txBody>
      </p:sp>
    </p:spTree>
    <p:extLst>
      <p:ext uri="{BB962C8B-B14F-4D97-AF65-F5344CB8AC3E}">
        <p14:creationId xmlns:p14="http://schemas.microsoft.com/office/powerpoint/2010/main" val="1657885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13</a:t>
            </a:fld>
            <a:endParaRPr lang="de-DE"/>
          </a:p>
        </p:txBody>
      </p:sp>
    </p:spTree>
    <p:extLst>
      <p:ext uri="{BB962C8B-B14F-4D97-AF65-F5344CB8AC3E}">
        <p14:creationId xmlns:p14="http://schemas.microsoft.com/office/powerpoint/2010/main" val="4193030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14</a:t>
            </a:fld>
            <a:endParaRPr lang="de-DE"/>
          </a:p>
        </p:txBody>
      </p:sp>
    </p:spTree>
    <p:extLst>
      <p:ext uri="{BB962C8B-B14F-4D97-AF65-F5344CB8AC3E}">
        <p14:creationId xmlns:p14="http://schemas.microsoft.com/office/powerpoint/2010/main" val="362263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17</a:t>
            </a:fld>
            <a:endParaRPr lang="de-DE"/>
          </a:p>
        </p:txBody>
      </p:sp>
    </p:spTree>
    <p:extLst>
      <p:ext uri="{BB962C8B-B14F-4D97-AF65-F5344CB8AC3E}">
        <p14:creationId xmlns:p14="http://schemas.microsoft.com/office/powerpoint/2010/main" val="110446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18</a:t>
            </a:fld>
            <a:endParaRPr lang="de-DE"/>
          </a:p>
        </p:txBody>
      </p:sp>
    </p:spTree>
    <p:extLst>
      <p:ext uri="{BB962C8B-B14F-4D97-AF65-F5344CB8AC3E}">
        <p14:creationId xmlns:p14="http://schemas.microsoft.com/office/powerpoint/2010/main" val="1905234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19</a:t>
            </a:fld>
            <a:endParaRPr lang="de-DE"/>
          </a:p>
        </p:txBody>
      </p:sp>
    </p:spTree>
    <p:extLst>
      <p:ext uri="{BB962C8B-B14F-4D97-AF65-F5344CB8AC3E}">
        <p14:creationId xmlns:p14="http://schemas.microsoft.com/office/powerpoint/2010/main" val="105258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20</a:t>
            </a:fld>
            <a:endParaRPr lang="de-DE"/>
          </a:p>
        </p:txBody>
      </p:sp>
    </p:spTree>
    <p:extLst>
      <p:ext uri="{BB962C8B-B14F-4D97-AF65-F5344CB8AC3E}">
        <p14:creationId xmlns:p14="http://schemas.microsoft.com/office/powerpoint/2010/main" val="363404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21</a:t>
            </a:fld>
            <a:endParaRPr lang="de-DE"/>
          </a:p>
        </p:txBody>
      </p:sp>
    </p:spTree>
    <p:extLst>
      <p:ext uri="{BB962C8B-B14F-4D97-AF65-F5344CB8AC3E}">
        <p14:creationId xmlns:p14="http://schemas.microsoft.com/office/powerpoint/2010/main" val="285672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While numerous evidence-based innovations exist, their regular implementation in school practice remains rare (</a:t>
            </a:r>
            <a:r>
              <a:rPr lang="en-US" sz="2800" dirty="0" err="1"/>
              <a:t>Slavin</a:t>
            </a:r>
            <a:r>
              <a:rPr lang="en-US" sz="2800" dirty="0"/>
              <a:t>, 2020). One reason for this hesitant adoption may be that such innovations require profound changes from teachers, which in turn is a lengthy process (</a:t>
            </a:r>
            <a:r>
              <a:rPr lang="en-US" sz="2800" dirty="0" err="1"/>
              <a:t>Guskey</a:t>
            </a:r>
            <a:r>
              <a:rPr lang="en-US" sz="2800" dirty="0"/>
              <a:t>, 1988). Typically, implementation entails a change of teachers’ professional competencies (</a:t>
            </a:r>
            <a:r>
              <a:rPr lang="en-US" sz="2800" dirty="0" err="1"/>
              <a:t>Guskey</a:t>
            </a:r>
            <a:r>
              <a:rPr lang="en-US" sz="2800" dirty="0"/>
              <a:t>, 1988; Rogers, 2003).</a:t>
            </a:r>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a:t>
            </a:fld>
            <a:endParaRPr lang="de-DE"/>
          </a:p>
        </p:txBody>
      </p:sp>
    </p:spTree>
    <p:extLst>
      <p:ext uri="{BB962C8B-B14F-4D97-AF65-F5344CB8AC3E}">
        <p14:creationId xmlns:p14="http://schemas.microsoft.com/office/powerpoint/2010/main" val="2824904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22</a:t>
            </a:fld>
            <a:endParaRPr lang="de-DE"/>
          </a:p>
        </p:txBody>
      </p:sp>
    </p:spTree>
    <p:extLst>
      <p:ext uri="{BB962C8B-B14F-4D97-AF65-F5344CB8AC3E}">
        <p14:creationId xmlns:p14="http://schemas.microsoft.com/office/powerpoint/2010/main" val="1147599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23</a:t>
            </a:fld>
            <a:endParaRPr lang="de-DE"/>
          </a:p>
        </p:txBody>
      </p:sp>
    </p:spTree>
    <p:extLst>
      <p:ext uri="{BB962C8B-B14F-4D97-AF65-F5344CB8AC3E}">
        <p14:creationId xmlns:p14="http://schemas.microsoft.com/office/powerpoint/2010/main" val="47216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24</a:t>
            </a:fld>
            <a:endParaRPr lang="de-DE"/>
          </a:p>
        </p:txBody>
      </p:sp>
    </p:spTree>
    <p:extLst>
      <p:ext uri="{BB962C8B-B14F-4D97-AF65-F5344CB8AC3E}">
        <p14:creationId xmlns:p14="http://schemas.microsoft.com/office/powerpoint/2010/main" val="94573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25</a:t>
            </a:fld>
            <a:endParaRPr lang="de-DE"/>
          </a:p>
        </p:txBody>
      </p:sp>
    </p:spTree>
    <p:extLst>
      <p:ext uri="{BB962C8B-B14F-4D97-AF65-F5344CB8AC3E}">
        <p14:creationId xmlns:p14="http://schemas.microsoft.com/office/powerpoint/2010/main" val="556128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26</a:t>
            </a:fld>
            <a:endParaRPr lang="de-DE"/>
          </a:p>
        </p:txBody>
      </p:sp>
    </p:spTree>
    <p:extLst>
      <p:ext uri="{BB962C8B-B14F-4D97-AF65-F5344CB8AC3E}">
        <p14:creationId xmlns:p14="http://schemas.microsoft.com/office/powerpoint/2010/main" val="3780722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27</a:t>
            </a:fld>
            <a:endParaRPr lang="de-DE"/>
          </a:p>
        </p:txBody>
      </p:sp>
    </p:spTree>
    <p:extLst>
      <p:ext uri="{BB962C8B-B14F-4D97-AF65-F5344CB8AC3E}">
        <p14:creationId xmlns:p14="http://schemas.microsoft.com/office/powerpoint/2010/main" val="105514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indent="457200">
              <a:lnSpc>
                <a:spcPct val="200000"/>
              </a:lnSpc>
              <a:spcBef>
                <a:spcPts val="1200"/>
              </a:spcBef>
            </a:pPr>
            <a:r>
              <a:rPr lang="en-AU" sz="1800" dirty="0">
                <a:effectLst/>
                <a:latin typeface="Times New Roman" panose="02020603050405020304" pitchFamily="18" charset="0"/>
                <a:ea typeface="Times New Roman" panose="02020603050405020304" pitchFamily="18" charset="0"/>
              </a:rPr>
              <a:t>On the one hand, desired teacher change includes the development of favourable beliefs towards the innovation, such as acceptability and perceived feasibility (</a:t>
            </a:r>
            <a:r>
              <a:rPr lang="en-AU" sz="1800" dirty="0" err="1">
                <a:effectLst/>
                <a:latin typeface="Times New Roman" panose="02020603050405020304" pitchFamily="18" charset="0"/>
                <a:ea typeface="Times New Roman" panose="02020603050405020304" pitchFamily="18" charset="0"/>
              </a:rPr>
              <a:t>Petermann</a:t>
            </a:r>
            <a:r>
              <a:rPr lang="en-AU" sz="1800" dirty="0">
                <a:effectLst/>
                <a:latin typeface="Times New Roman" panose="02020603050405020304" pitchFamily="18" charset="0"/>
                <a:ea typeface="Times New Roman" panose="02020603050405020304" pitchFamily="18" charset="0"/>
              </a:rPr>
              <a:t>, 2014), as well as developing self-efficacy beliefs towards implementing the innovative approach (Bandura, 1997). </a:t>
            </a:r>
          </a:p>
          <a:p>
            <a:pPr indent="457200">
              <a:lnSpc>
                <a:spcPct val="200000"/>
              </a:lnSpc>
              <a:spcBef>
                <a:spcPts val="1200"/>
              </a:spcBef>
            </a:pPr>
            <a:endParaRPr lang="en-AU" sz="1800" dirty="0">
              <a:effectLst/>
              <a:latin typeface="Times New Roman" panose="02020603050405020304" pitchFamily="18" charset="0"/>
              <a:ea typeface="Times New Roman" panose="02020603050405020304" pitchFamily="18" charset="0"/>
            </a:endParaRPr>
          </a:p>
          <a:p>
            <a:pPr indent="457200">
              <a:lnSpc>
                <a:spcPct val="200000"/>
              </a:lnSpc>
              <a:spcBef>
                <a:spcPts val="1200"/>
              </a:spcBef>
            </a:pPr>
            <a:r>
              <a:rPr lang="en-AU" sz="1800" dirty="0">
                <a:effectLst/>
                <a:latin typeface="Times New Roman" panose="02020603050405020304" pitchFamily="18" charset="0"/>
                <a:ea typeface="Times New Roman" panose="02020603050405020304" pitchFamily="18" charset="0"/>
              </a:rPr>
              <a:t>On the other hand, implementation processes require behavioural changes from teachers, as teachers must enact the innovation’s practices (</a:t>
            </a:r>
            <a:r>
              <a:rPr lang="en-AU" sz="1800" dirty="0" err="1">
                <a:effectLst/>
                <a:latin typeface="Times New Roman" panose="02020603050405020304" pitchFamily="18" charset="0"/>
                <a:ea typeface="Times New Roman" panose="02020603050405020304" pitchFamily="18" charset="0"/>
              </a:rPr>
              <a:t>Petermann</a:t>
            </a:r>
            <a:r>
              <a:rPr lang="en-AU" sz="1800" dirty="0">
                <a:effectLst/>
                <a:latin typeface="Times New Roman" panose="02020603050405020304" pitchFamily="18" charset="0"/>
                <a:ea typeface="Times New Roman" panose="02020603050405020304" pitchFamily="18" charset="0"/>
              </a:rPr>
              <a:t>, 2014), must adhere to the innovation’s intended principles (O’Donnell, 2008), and at the same time adapt their instruction to their students’ individual needs (Connor, 2019). </a:t>
            </a:r>
            <a:endParaRPr lang="de-DE" sz="1800" dirty="0">
              <a:effectLst/>
              <a:latin typeface="Times New Roman" panose="02020603050405020304" pitchFamily="18"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3</a:t>
            </a:fld>
            <a:endParaRPr lang="de-DE"/>
          </a:p>
        </p:txBody>
      </p:sp>
    </p:spTree>
    <p:extLst>
      <p:ext uri="{BB962C8B-B14F-4D97-AF65-F5344CB8AC3E}">
        <p14:creationId xmlns:p14="http://schemas.microsoft.com/office/powerpoint/2010/main" val="12682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spcAft>
                <a:spcPts val="80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In implementation studies, teachers’ beliefs and behaviour are often investigated as either prerequisites for change processes (e.g., </a:t>
            </a:r>
            <a:r>
              <a:rPr lang="en-AU" sz="1800" dirty="0" err="1">
                <a:effectLst/>
                <a:latin typeface="Times New Roman" panose="02020603050405020304" pitchFamily="18" charset="0"/>
                <a:ea typeface="Calibri" panose="020F0502020204030204" pitchFamily="34" charset="0"/>
                <a:cs typeface="Times New Roman" panose="02020603050405020304" pitchFamily="18" charset="0"/>
              </a:rPr>
              <a:t>Künsting</a:t>
            </a: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et al., 2016) or as outcomes to measure implementation success (</a:t>
            </a:r>
            <a:r>
              <a:rPr lang="en-AU" sz="1800" dirty="0" err="1">
                <a:effectLst/>
                <a:latin typeface="Times New Roman" panose="02020603050405020304" pitchFamily="18" charset="0"/>
                <a:ea typeface="Calibri" panose="020F0502020204030204" pitchFamily="34" charset="0"/>
                <a:cs typeface="Times New Roman" panose="02020603050405020304" pitchFamily="18" charset="0"/>
              </a:rPr>
              <a:t>Petermann</a:t>
            </a: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2014). However, theoretical models posit that teacher beliefs and behaviour are subject to temporal changes (</a:t>
            </a:r>
            <a:r>
              <a:rPr lang="en-AU" sz="1800" dirty="0" err="1">
                <a:effectLst/>
                <a:latin typeface="Times New Roman" panose="02020603050405020304" pitchFamily="18" charset="0"/>
                <a:ea typeface="Calibri" panose="020F0502020204030204" pitchFamily="34" charset="0"/>
                <a:cs typeface="Times New Roman" panose="02020603050405020304" pitchFamily="18" charset="0"/>
              </a:rPr>
              <a:t>Opfer</a:t>
            </a: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&amp; Pedder, 2011). To date, there are only few empirical investigations into the longitudinal changes in teachers’ beliefs and behaviour in implementation processes.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8204DE51-A0FE-A54F-BBA7-8CC8389BCC0A}" type="slidenum">
              <a:rPr lang="de-DE" smtClean="0"/>
              <a:t>4</a:t>
            </a:fld>
            <a:endParaRPr lang="de-DE"/>
          </a:p>
        </p:txBody>
      </p:sp>
    </p:spTree>
    <p:extLst>
      <p:ext uri="{BB962C8B-B14F-4D97-AF65-F5344CB8AC3E}">
        <p14:creationId xmlns:p14="http://schemas.microsoft.com/office/powerpoint/2010/main" val="199423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indent="457200">
              <a:lnSpc>
                <a:spcPct val="200000"/>
              </a:lnSpc>
            </a:pPr>
            <a:r>
              <a:rPr lang="en-AU" sz="1800" dirty="0">
                <a:effectLst/>
                <a:latin typeface="Times New Roman" panose="02020603050405020304" pitchFamily="18" charset="0"/>
                <a:ea typeface="Times New Roman" panose="02020603050405020304" pitchFamily="18" charset="0"/>
              </a:rPr>
              <a:t>Timperley and Phillips (2003) found that teachers’ motivation for implementation increased after participating in a PD programme but decreased when teachers had to make first instructional changes. As they became more confident, teachers’ motivation increased again. While Timperley and Phillips’s (2003) study serves as a good indicator for assuming that there are dynamic changes during implementation processes, the direction of these changes still requires evidence from further longitudinal studies. </a:t>
            </a:r>
            <a:endParaRPr lang="de-DE" sz="1800" dirty="0">
              <a:effectLst/>
              <a:latin typeface="Times New Roman" panose="02020603050405020304" pitchFamily="18" charset="0"/>
              <a:ea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8204DE51-A0FE-A54F-BBA7-8CC8389BCC0A}" type="slidenum">
              <a:rPr lang="de-DE" smtClean="0"/>
              <a:t>5</a:t>
            </a:fld>
            <a:endParaRPr lang="de-DE"/>
          </a:p>
        </p:txBody>
      </p:sp>
    </p:spTree>
    <p:extLst>
      <p:ext uri="{BB962C8B-B14F-4D97-AF65-F5344CB8AC3E}">
        <p14:creationId xmlns:p14="http://schemas.microsoft.com/office/powerpoint/2010/main" val="107000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indent="457200">
              <a:lnSpc>
                <a:spcPct val="200000"/>
              </a:lnSpc>
            </a:pPr>
            <a:r>
              <a:rPr lang="en-US" sz="2800" dirty="0"/>
              <a:t>Changes in teachers’ beliefs and </a:t>
            </a:r>
            <a:r>
              <a:rPr lang="en-US" sz="2800" dirty="0" err="1"/>
              <a:t>behaviour</a:t>
            </a:r>
            <a:r>
              <a:rPr lang="en-US" sz="2800" dirty="0"/>
              <a:t> may further be influenced by a combination of their individual and contextual pre-conditions (</a:t>
            </a:r>
            <a:r>
              <a:rPr lang="en-US" sz="2800" dirty="0" err="1"/>
              <a:t>Caddle</a:t>
            </a:r>
            <a:r>
              <a:rPr lang="en-US" sz="2800" dirty="0"/>
              <a:t> et al., 2016). Among others, relevant individual conditions include teachers’ prior self-efficacy and prior knowledge of the subject matter. To illustrate, prior self-efficacious beliefs are associated with improved teaching quality (</a:t>
            </a:r>
            <a:r>
              <a:rPr lang="en-US" sz="2800" dirty="0" err="1"/>
              <a:t>Künsting</a:t>
            </a:r>
            <a:r>
              <a:rPr lang="en-US" sz="2800" dirty="0"/>
              <a:t> et al., 2016) and higher innovation use (</a:t>
            </a:r>
            <a:r>
              <a:rPr lang="en-US" sz="2800" dirty="0" err="1"/>
              <a:t>Orona</a:t>
            </a:r>
            <a:r>
              <a:rPr lang="en-US" sz="2800" dirty="0"/>
              <a:t> et al., 2022). For prior knowledge, </a:t>
            </a:r>
            <a:r>
              <a:rPr lang="en-US" sz="2800" dirty="0" err="1"/>
              <a:t>Santagata</a:t>
            </a:r>
            <a:r>
              <a:rPr lang="en-US" sz="2800" dirty="0"/>
              <a:t> et al. (2010) found that the effectiveness of their mathematics intervention depended on teachers’ content knowledge before PD. At the contextual level, a principal’s support and a school’s transfer climate are known to influence implementation outcomes (Ulla &amp; </a:t>
            </a:r>
            <a:r>
              <a:rPr lang="en-US" sz="2800" dirty="0" err="1"/>
              <a:t>Poom-Valickis</a:t>
            </a:r>
            <a:r>
              <a:rPr lang="en-US" sz="2800" dirty="0"/>
              <a:t>, 2023). Principals who foster a learning culture and guide the implementation process contribute to successful change. Indeed, perceived principal support is associated with higher improvements in instructional methods and student academic progress (Grissom et al., 2021). Similarly, a school’s transfer climate facilitates implementation, encompassing the availability of time and financial resources to sustain and reinforce new practices (Aldridge &amp; Fraser, 2016; MacNeil et al., 2009). Teachers’ acceptability and feasibility ratings are, for instance, associated with the time, financial and human resources provided by the school (State et al., 2017). </a:t>
            </a:r>
            <a:endParaRPr lang="de-DE" sz="1800" dirty="0">
              <a:effectLst/>
              <a:latin typeface="Times New Roman" panose="02020603050405020304" pitchFamily="18" charset="0"/>
              <a:ea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8204DE51-A0FE-A54F-BBA7-8CC8389BCC0A}" type="slidenum">
              <a:rPr lang="de-DE" smtClean="0"/>
              <a:t>6</a:t>
            </a:fld>
            <a:endParaRPr lang="de-DE"/>
          </a:p>
        </p:txBody>
      </p:sp>
    </p:spTree>
    <p:extLst>
      <p:ext uri="{BB962C8B-B14F-4D97-AF65-F5344CB8AC3E}">
        <p14:creationId xmlns:p14="http://schemas.microsoft.com/office/powerpoint/2010/main" val="317050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As there have been only few empirical studies which have examined the longitudinal process of teacher beliefs and behaviour during implementation processes, this study’s first aim is to investigate the changes in these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A second aim was to explore whether the interplay of contextual and individual pre-conditions can describe patterns of teacher change.</a:t>
            </a:r>
            <a:endParaRPr lang="de-DE" sz="1800" dirty="0">
              <a:effectLst/>
              <a:latin typeface="Times New Roman" panose="02020603050405020304" pitchFamily="18"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7</a:t>
            </a:fld>
            <a:endParaRPr lang="de-DE"/>
          </a:p>
        </p:txBody>
      </p:sp>
    </p:spTree>
    <p:extLst>
      <p:ext uri="{BB962C8B-B14F-4D97-AF65-F5344CB8AC3E}">
        <p14:creationId xmlns:p14="http://schemas.microsoft.com/office/powerpoint/2010/main" val="273210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8</a:t>
            </a:fld>
            <a:endParaRPr lang="de-DE"/>
          </a:p>
        </p:txBody>
      </p:sp>
    </p:spTree>
    <p:extLst>
      <p:ext uri="{BB962C8B-B14F-4D97-AF65-F5344CB8AC3E}">
        <p14:creationId xmlns:p14="http://schemas.microsoft.com/office/powerpoint/2010/main" val="1044934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10 teacher educators were first trained as multipliers by the first and last author over a period of half a school year. In the following half year, these multipliers then trained the above-mentioned primary school teachers for implementing the reading innovation via the same PD programme (Figure 1). Over the course of the following school year, these teachers then implemented the reading innovation into their classroom. For the first six implementation months, teachers were supported in implementing the reading innovation by receiving (a) prepared teaching materials, and (b) support from the multipliers (e.g., through individual exchange meetings via telephone, e-mail). In the next three months, teachers had to self-organise their implementation and were only provided with digital teaching materials</a:t>
            </a:r>
            <a:endParaRPr lang="de-DE" dirty="0"/>
          </a:p>
        </p:txBody>
      </p:sp>
      <p:sp>
        <p:nvSpPr>
          <p:cNvPr id="4" name="Foliennummernplatzhalter 3"/>
          <p:cNvSpPr>
            <a:spLocks noGrp="1"/>
          </p:cNvSpPr>
          <p:nvPr>
            <p:ph type="sldNum" sz="quarter" idx="5"/>
          </p:nvPr>
        </p:nvSpPr>
        <p:spPr/>
        <p:txBody>
          <a:bodyPr/>
          <a:lstStyle/>
          <a:p>
            <a:fld id="{8204DE51-A0FE-A54F-BBA7-8CC8389BCC0A}" type="slidenum">
              <a:rPr lang="de-DE" smtClean="0"/>
              <a:t>9</a:t>
            </a:fld>
            <a:endParaRPr lang="de-DE"/>
          </a:p>
        </p:txBody>
      </p:sp>
    </p:spTree>
    <p:extLst>
      <p:ext uri="{BB962C8B-B14F-4D97-AF65-F5344CB8AC3E}">
        <p14:creationId xmlns:p14="http://schemas.microsoft.com/office/powerpoint/2010/main" val="1575487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FD8BE746-0760-A04C-8654-062175966AF0}"/>
              </a:ext>
            </a:extLst>
          </p:cNvPr>
          <p:cNvSpPr/>
          <p:nvPr userDrawn="1"/>
        </p:nvSpPr>
        <p:spPr>
          <a:xfrm>
            <a:off x="0" y="0"/>
            <a:ext cx="9144000" cy="57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p:nvPr>
        </p:nvSpPr>
        <p:spPr>
          <a:xfrm>
            <a:off x="612000" y="2160000"/>
            <a:ext cx="7542000" cy="1440000"/>
          </a:xfrm>
        </p:spPr>
        <p:txBody>
          <a:bodyPr anchor="ctr">
            <a:normAutofit/>
          </a:bodyPr>
          <a:lstStyle>
            <a:lvl1pPr algn="l">
              <a:defRPr sz="3000"/>
            </a:lvl1pPr>
          </a:lstStyle>
          <a:p>
            <a:r>
              <a:rPr lang="de-DE"/>
              <a:t>Mastertitelformat bearbeiten</a:t>
            </a:r>
            <a:endParaRPr lang="en-US" dirty="0"/>
          </a:p>
        </p:txBody>
      </p:sp>
      <p:sp>
        <p:nvSpPr>
          <p:cNvPr id="3" name="Subtitle 2"/>
          <p:cNvSpPr>
            <a:spLocks noGrp="1"/>
          </p:cNvSpPr>
          <p:nvPr>
            <p:ph type="subTitle" idx="1"/>
          </p:nvPr>
        </p:nvSpPr>
        <p:spPr>
          <a:xfrm>
            <a:off x="612000" y="3625200"/>
            <a:ext cx="7542000" cy="799200"/>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13" name="Textplatzhalter 12">
            <a:extLst>
              <a:ext uri="{FF2B5EF4-FFF2-40B4-BE49-F238E27FC236}">
                <a16:creationId xmlns:a16="http://schemas.microsoft.com/office/drawing/2014/main" id="{55E83ADF-45D0-FD44-A95B-2178C740688E}"/>
              </a:ext>
            </a:extLst>
          </p:cNvPr>
          <p:cNvSpPr>
            <a:spLocks noGrp="1"/>
          </p:cNvSpPr>
          <p:nvPr>
            <p:ph type="body" sz="quarter" idx="10" hasCustomPrompt="1"/>
          </p:nvPr>
        </p:nvSpPr>
        <p:spPr>
          <a:xfrm>
            <a:off x="612000" y="4878000"/>
            <a:ext cx="7542000" cy="324000"/>
          </a:xfrm>
        </p:spPr>
        <p:txBody>
          <a:bodyPr lIns="90000" anchor="t">
            <a:noAutofit/>
          </a:bodyPr>
          <a:lstStyle>
            <a:lvl1pPr marL="0" indent="0">
              <a:buFont typeface="Arial" panose="020B0604020202020204" pitchFamily="34" charset="0"/>
              <a:buNone/>
              <a:defRPr sz="1600">
                <a:solidFill>
                  <a:schemeClr val="bg1"/>
                </a:solidFill>
              </a:defRPr>
            </a:lvl1pPr>
          </a:lstStyle>
          <a:p>
            <a:pPr lvl="0"/>
            <a:r>
              <a:rPr lang="de-DE" dirty="0"/>
              <a:t>Referentin/Referent</a:t>
            </a:r>
          </a:p>
        </p:txBody>
      </p:sp>
      <p:sp>
        <p:nvSpPr>
          <p:cNvPr id="15" name="Textplatzhalter 14">
            <a:extLst>
              <a:ext uri="{FF2B5EF4-FFF2-40B4-BE49-F238E27FC236}">
                <a16:creationId xmlns:a16="http://schemas.microsoft.com/office/drawing/2014/main" id="{4E49C7B2-096C-6C4B-BD40-8B85C0ED8F4A}"/>
              </a:ext>
            </a:extLst>
          </p:cNvPr>
          <p:cNvSpPr>
            <a:spLocks noGrp="1"/>
          </p:cNvSpPr>
          <p:nvPr>
            <p:ph type="body" sz="quarter" idx="11" hasCustomPrompt="1"/>
          </p:nvPr>
        </p:nvSpPr>
        <p:spPr>
          <a:xfrm>
            <a:off x="612000" y="5238000"/>
            <a:ext cx="7542000" cy="324000"/>
          </a:xfrm>
        </p:spPr>
        <p:txBody>
          <a:bodyPr anchor="ctr">
            <a:noAutofit/>
          </a:bodyPr>
          <a:lstStyle>
            <a:lvl1pPr marL="0" indent="0">
              <a:buFont typeface="Arial" panose="020B0604020202020204" pitchFamily="34" charset="0"/>
              <a:buNone/>
              <a:defRPr sz="1050">
                <a:solidFill>
                  <a:schemeClr val="bg1"/>
                </a:solidFill>
              </a:defRPr>
            </a:lvl1pPr>
          </a:lstStyle>
          <a:p>
            <a:pPr lvl="0"/>
            <a:r>
              <a:rPr lang="de-DE" dirty="0"/>
              <a:t>Datum</a:t>
            </a:r>
          </a:p>
        </p:txBody>
      </p:sp>
      <p:pic>
        <p:nvPicPr>
          <p:cNvPr id="12" name="Bild 10">
            <a:extLst>
              <a:ext uri="{FF2B5EF4-FFF2-40B4-BE49-F238E27FC236}">
                <a16:creationId xmlns:a16="http://schemas.microsoft.com/office/drawing/2014/main" id="{7991D816-F283-0441-8EA8-1E4FBAA14A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346" t="12655" r="65091" b="29204"/>
          <a:stretch/>
        </p:blipFill>
        <p:spPr bwMode="auto">
          <a:xfrm>
            <a:off x="5663565" y="5926455"/>
            <a:ext cx="1308735" cy="83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Datumsplatzhalter 3">
            <a:extLst>
              <a:ext uri="{FF2B5EF4-FFF2-40B4-BE49-F238E27FC236}">
                <a16:creationId xmlns:a16="http://schemas.microsoft.com/office/drawing/2014/main" id="{865A1540-E118-DE49-A5BF-010D3CD1472D}"/>
              </a:ext>
            </a:extLst>
          </p:cNvPr>
          <p:cNvSpPr txBox="1">
            <a:spLocks/>
          </p:cNvSpPr>
          <p:nvPr userDrawn="1"/>
        </p:nvSpPr>
        <p:spPr>
          <a:xfrm>
            <a:off x="4474845" y="6210300"/>
            <a:ext cx="1005840" cy="365125"/>
          </a:xfrm>
          <a:prstGeom prst="rect">
            <a:avLst/>
          </a:prstGeom>
        </p:spPr>
        <p:txBody>
          <a:bodyPr/>
          <a:lstStyle>
            <a:defPPr>
              <a:defRPr lang="de-DE"/>
            </a:defPPr>
            <a:lvl1pPr algn="l" defTabSz="457200" rtl="0" fontAlgn="base">
              <a:spcBef>
                <a:spcPct val="0"/>
              </a:spcBef>
              <a:spcAft>
                <a:spcPct val="0"/>
              </a:spcAft>
              <a:defRPr sz="1200" kern="1200" smtClean="0">
                <a:solidFill>
                  <a:srgbClr val="6AC3B3"/>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de-DE" sz="800" dirty="0">
                <a:solidFill>
                  <a:srgbClr val="000000"/>
                </a:solidFill>
                <a:latin typeface="SpeakOT" charset="0"/>
                <a:ea typeface="SpeakOT" charset="0"/>
                <a:cs typeface="SpeakOT" charset="0"/>
              </a:rPr>
              <a:t>Eine Initiative von:</a:t>
            </a:r>
          </a:p>
        </p:txBody>
      </p:sp>
      <p:pic>
        <p:nvPicPr>
          <p:cNvPr id="16" name="Bild 10">
            <a:extLst>
              <a:ext uri="{FF2B5EF4-FFF2-40B4-BE49-F238E27FC236}">
                <a16:creationId xmlns:a16="http://schemas.microsoft.com/office/drawing/2014/main" id="{0502FCCB-9FB4-A34B-8C5D-65522B298A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457" t="12655" r="24980" b="29204"/>
          <a:stretch/>
        </p:blipFill>
        <p:spPr bwMode="auto">
          <a:xfrm>
            <a:off x="7248208" y="5926455"/>
            <a:ext cx="1308735" cy="83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ihandform 17">
            <a:extLst>
              <a:ext uri="{FF2B5EF4-FFF2-40B4-BE49-F238E27FC236}">
                <a16:creationId xmlns:a16="http://schemas.microsoft.com/office/drawing/2014/main" id="{67383D84-66DD-7A42-B43D-7DCFE9D0233D}"/>
              </a:ext>
            </a:extLst>
          </p:cNvPr>
          <p:cNvSpPr/>
          <p:nvPr userDrawn="1"/>
        </p:nvSpPr>
        <p:spPr>
          <a:xfrm rot="243439">
            <a:off x="-53677" y="-134398"/>
            <a:ext cx="3519091" cy="1832400"/>
          </a:xfrm>
          <a:custGeom>
            <a:avLst/>
            <a:gdLst>
              <a:gd name="connsiteX0" fmla="*/ 0 w 3519091"/>
              <a:gd name="connsiteY0" fmla="*/ 248955 h 1831117"/>
              <a:gd name="connsiteX1" fmla="*/ 3509758 w 3519091"/>
              <a:gd name="connsiteY1" fmla="*/ 0 h 1831117"/>
              <a:gd name="connsiteX2" fmla="*/ 3519091 w 3519091"/>
              <a:gd name="connsiteY2" fmla="*/ 46228 h 1831117"/>
              <a:gd name="connsiteX3" fmla="*/ 3519091 w 3519091"/>
              <a:gd name="connsiteY3" fmla="*/ 1598521 h 1831117"/>
              <a:gd name="connsiteX4" fmla="*/ 3286495 w 3519091"/>
              <a:gd name="connsiteY4" fmla="*/ 1831117 h 1831117"/>
              <a:gd name="connsiteX5" fmla="*/ 112226 w 3519091"/>
              <a:gd name="connsiteY5" fmla="*/ 1831117 h 1831117"/>
              <a:gd name="connsiteX0" fmla="*/ 0 w 3519091"/>
              <a:gd name="connsiteY0" fmla="*/ 248955 h 1831117"/>
              <a:gd name="connsiteX1" fmla="*/ 3509758 w 3519091"/>
              <a:gd name="connsiteY1" fmla="*/ 0 h 1831117"/>
              <a:gd name="connsiteX2" fmla="*/ 3519091 w 3519091"/>
              <a:gd name="connsiteY2" fmla="*/ 1598521 h 1831117"/>
              <a:gd name="connsiteX3" fmla="*/ 3286495 w 3519091"/>
              <a:gd name="connsiteY3" fmla="*/ 1831117 h 1831117"/>
              <a:gd name="connsiteX4" fmla="*/ 112226 w 3519091"/>
              <a:gd name="connsiteY4" fmla="*/ 1831117 h 1831117"/>
              <a:gd name="connsiteX5" fmla="*/ 0 w 3519091"/>
              <a:gd name="connsiteY5" fmla="*/ 248955 h 18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9091" h="1831117">
                <a:moveTo>
                  <a:pt x="0" y="248955"/>
                </a:moveTo>
                <a:lnTo>
                  <a:pt x="3509758" y="0"/>
                </a:lnTo>
                <a:lnTo>
                  <a:pt x="3519091" y="1598521"/>
                </a:lnTo>
                <a:cubicBezTo>
                  <a:pt x="3519091" y="1726980"/>
                  <a:pt x="3414954" y="1831117"/>
                  <a:pt x="3286495" y="1831117"/>
                </a:cubicBezTo>
                <a:lnTo>
                  <a:pt x="112226" y="1831117"/>
                </a:lnTo>
                <a:lnTo>
                  <a:pt x="0" y="24895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20" name="Bild 12">
            <a:extLst>
              <a:ext uri="{FF2B5EF4-FFF2-40B4-BE49-F238E27FC236}">
                <a16:creationId xmlns:a16="http://schemas.microsoft.com/office/drawing/2014/main" id="{F83D7D6D-81C2-7E46-82E8-22172DF3677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734"/>
          <a:stretch/>
        </p:blipFill>
        <p:spPr bwMode="auto">
          <a:xfrm>
            <a:off x="604838" y="184025"/>
            <a:ext cx="2780030" cy="140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550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5CF01F8-0AAB-E84B-8C89-FE19BD398005}"/>
              </a:ext>
            </a:extLst>
          </p:cNvPr>
          <p:cNvSpPr/>
          <p:nvPr userDrawn="1"/>
        </p:nvSpPr>
        <p:spPr>
          <a:xfrm>
            <a:off x="0" y="0"/>
            <a:ext cx="9144000" cy="57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hasCustomPrompt="1"/>
          </p:nvPr>
        </p:nvSpPr>
        <p:spPr>
          <a:xfrm>
            <a:off x="612000" y="3402000"/>
            <a:ext cx="7542000" cy="1475999"/>
          </a:xfrm>
        </p:spPr>
        <p:txBody>
          <a:bodyPr anchor="ctr"/>
          <a:lstStyle>
            <a:lvl1pPr>
              <a:defRPr sz="3000"/>
            </a:lvl1pPr>
          </a:lstStyle>
          <a:p>
            <a:r>
              <a:rPr lang="de-DE" dirty="0" err="1"/>
              <a:t>Kapiteltrenner</a:t>
            </a:r>
            <a:br>
              <a:rPr lang="de-DE" dirty="0"/>
            </a:br>
            <a:r>
              <a:rPr lang="de-DE" dirty="0"/>
              <a:t>Titel hinzufügen</a:t>
            </a:r>
            <a:endParaRPr lang="en-US" dirty="0"/>
          </a:p>
        </p:txBody>
      </p:sp>
      <p:sp>
        <p:nvSpPr>
          <p:cNvPr id="6" name="Slide Number Placeholder 5"/>
          <p:cNvSpPr>
            <a:spLocks noGrp="1"/>
          </p:cNvSpPr>
          <p:nvPr>
            <p:ph type="sldNum" sz="quarter" idx="12"/>
          </p:nvPr>
        </p:nvSpPr>
        <p:spPr/>
        <p:txBody>
          <a:bodyPr/>
          <a:lstStyle/>
          <a:p>
            <a:fld id="{69BAA5CB-0C3E-9248-A6A1-4823D4C90212}" type="slidenum">
              <a:rPr lang="de-DE" smtClean="0"/>
              <a:t>‹Nr.›</a:t>
            </a:fld>
            <a:endParaRPr lang="de-DE"/>
          </a:p>
        </p:txBody>
      </p:sp>
      <p:sp>
        <p:nvSpPr>
          <p:cNvPr id="5" name="Freihandform 4">
            <a:extLst>
              <a:ext uri="{FF2B5EF4-FFF2-40B4-BE49-F238E27FC236}">
                <a16:creationId xmlns:a16="http://schemas.microsoft.com/office/drawing/2014/main" id="{30367570-0479-F444-B4D6-8B63948C4139}"/>
              </a:ext>
            </a:extLst>
          </p:cNvPr>
          <p:cNvSpPr/>
          <p:nvPr userDrawn="1"/>
        </p:nvSpPr>
        <p:spPr>
          <a:xfrm rot="243439">
            <a:off x="-53677" y="-134398"/>
            <a:ext cx="3519091" cy="1832400"/>
          </a:xfrm>
          <a:custGeom>
            <a:avLst/>
            <a:gdLst>
              <a:gd name="connsiteX0" fmla="*/ 0 w 3519091"/>
              <a:gd name="connsiteY0" fmla="*/ 248955 h 1831117"/>
              <a:gd name="connsiteX1" fmla="*/ 3509758 w 3519091"/>
              <a:gd name="connsiteY1" fmla="*/ 0 h 1831117"/>
              <a:gd name="connsiteX2" fmla="*/ 3519091 w 3519091"/>
              <a:gd name="connsiteY2" fmla="*/ 46228 h 1831117"/>
              <a:gd name="connsiteX3" fmla="*/ 3519091 w 3519091"/>
              <a:gd name="connsiteY3" fmla="*/ 1598521 h 1831117"/>
              <a:gd name="connsiteX4" fmla="*/ 3286495 w 3519091"/>
              <a:gd name="connsiteY4" fmla="*/ 1831117 h 1831117"/>
              <a:gd name="connsiteX5" fmla="*/ 112226 w 3519091"/>
              <a:gd name="connsiteY5" fmla="*/ 1831117 h 1831117"/>
              <a:gd name="connsiteX0" fmla="*/ 0 w 3519091"/>
              <a:gd name="connsiteY0" fmla="*/ 248955 h 1831117"/>
              <a:gd name="connsiteX1" fmla="*/ 3509758 w 3519091"/>
              <a:gd name="connsiteY1" fmla="*/ 0 h 1831117"/>
              <a:gd name="connsiteX2" fmla="*/ 3519091 w 3519091"/>
              <a:gd name="connsiteY2" fmla="*/ 1598521 h 1831117"/>
              <a:gd name="connsiteX3" fmla="*/ 3286495 w 3519091"/>
              <a:gd name="connsiteY3" fmla="*/ 1831117 h 1831117"/>
              <a:gd name="connsiteX4" fmla="*/ 112226 w 3519091"/>
              <a:gd name="connsiteY4" fmla="*/ 1831117 h 1831117"/>
              <a:gd name="connsiteX5" fmla="*/ 0 w 3519091"/>
              <a:gd name="connsiteY5" fmla="*/ 248955 h 18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9091" h="1831117">
                <a:moveTo>
                  <a:pt x="0" y="248955"/>
                </a:moveTo>
                <a:lnTo>
                  <a:pt x="3509758" y="0"/>
                </a:lnTo>
                <a:lnTo>
                  <a:pt x="3519091" y="1598521"/>
                </a:lnTo>
                <a:cubicBezTo>
                  <a:pt x="3519091" y="1726980"/>
                  <a:pt x="3414954" y="1831117"/>
                  <a:pt x="3286495" y="1831117"/>
                </a:cubicBezTo>
                <a:lnTo>
                  <a:pt x="112226" y="1831117"/>
                </a:lnTo>
                <a:lnTo>
                  <a:pt x="0" y="24895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Bild 12">
            <a:extLst>
              <a:ext uri="{FF2B5EF4-FFF2-40B4-BE49-F238E27FC236}">
                <a16:creationId xmlns:a16="http://schemas.microsoft.com/office/drawing/2014/main" id="{7901D8AC-0AE0-4C4A-963D-AECFA0D498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734"/>
          <a:stretch/>
        </p:blipFill>
        <p:spPr bwMode="auto">
          <a:xfrm>
            <a:off x="604838" y="184025"/>
            <a:ext cx="2780030" cy="140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558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9BAA5CB-0C3E-9248-A6A1-4823D4C90212}" type="slidenum">
              <a:rPr lang="de-DE" smtClean="0"/>
              <a:t>‹Nr.›</a:t>
            </a:fld>
            <a:endParaRPr lang="de-DE"/>
          </a:p>
        </p:txBody>
      </p:sp>
    </p:spTree>
    <p:extLst>
      <p:ext uri="{BB962C8B-B14F-4D97-AF65-F5344CB8AC3E}">
        <p14:creationId xmlns:p14="http://schemas.microsoft.com/office/powerpoint/2010/main" val="4162571047"/>
      </p:ext>
    </p:extLst>
  </p:cSld>
  <p:clrMapOvr>
    <a:masterClrMapping/>
  </p:clrMapOvr>
  <p:extLst>
    <p:ext uri="{DCECCB84-F9BA-43D5-87BE-67443E8EF086}">
      <p15:sldGuideLst xmlns:p15="http://schemas.microsoft.com/office/powerpoint/2012/main">
        <p15:guide id="1" orient="horz" pos="3684" userDrawn="1">
          <p15:clr>
            <a:srgbClr val="FBAE40"/>
          </p15:clr>
        </p15:guide>
        <p15:guide id="2" orient="horz" pos="960" userDrawn="1">
          <p15:clr>
            <a:srgbClr val="FBAE40"/>
          </p15:clr>
        </p15:guide>
        <p15:guide id="4" pos="51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12000" y="360000"/>
            <a:ext cx="7542000" cy="1007999"/>
          </a:xfrm>
        </p:spPr>
        <p:txBody>
          <a:bodyPr/>
          <a:lstStyle/>
          <a:p>
            <a:r>
              <a:rPr lang="de-DE"/>
              <a:t>Mastertitelformat bearbeiten</a:t>
            </a:r>
            <a:endParaRPr lang="en-US" dirty="0"/>
          </a:p>
        </p:txBody>
      </p:sp>
      <p:sp>
        <p:nvSpPr>
          <p:cNvPr id="3" name="Content Placeholder 2"/>
          <p:cNvSpPr>
            <a:spLocks noGrp="1"/>
          </p:cNvSpPr>
          <p:nvPr>
            <p:ph sz="half" idx="1"/>
          </p:nvPr>
        </p:nvSpPr>
        <p:spPr>
          <a:xfrm>
            <a:off x="612000" y="1537200"/>
            <a:ext cx="3672000" cy="4309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482000" y="1537200"/>
            <a:ext cx="3672000" cy="4309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9BAA5CB-0C3E-9248-A6A1-4823D4C90212}" type="slidenum">
              <a:rPr lang="de-DE" smtClean="0"/>
              <a:t>‹Nr.›</a:t>
            </a:fld>
            <a:endParaRPr lang="de-DE"/>
          </a:p>
        </p:txBody>
      </p:sp>
    </p:spTree>
    <p:extLst>
      <p:ext uri="{BB962C8B-B14F-4D97-AF65-F5344CB8AC3E}">
        <p14:creationId xmlns:p14="http://schemas.microsoft.com/office/powerpoint/2010/main" val="445045767"/>
      </p:ext>
    </p:extLst>
  </p:cSld>
  <p:clrMapOvr>
    <a:masterClrMapping/>
  </p:clrMapOvr>
  <p:extLst>
    <p:ext uri="{DCECCB84-F9BA-43D5-87BE-67443E8EF086}">
      <p15:sldGuideLst xmlns:p15="http://schemas.microsoft.com/office/powerpoint/2012/main">
        <p15:guide id="1" orient="horz" pos="3684" userDrawn="1">
          <p15:clr>
            <a:srgbClr val="FBAE40"/>
          </p15:clr>
        </p15:guide>
        <p15:guide id="2" orient="horz" pos="966" userDrawn="1">
          <p15:clr>
            <a:srgbClr val="FBAE40"/>
          </p15:clr>
        </p15:guide>
        <p15:guide id="3" pos="51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Schlussse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00" y="2412000"/>
            <a:ext cx="5889600" cy="1475999"/>
          </a:xfrm>
        </p:spPr>
        <p:txBody>
          <a:bodyPr>
            <a:noAutofit/>
          </a:bodyPr>
          <a:lstStyle>
            <a:lvl1pPr algn="ctr">
              <a:defRPr sz="2400"/>
            </a:lvl1pPr>
          </a:lstStyle>
          <a:p>
            <a:r>
              <a:rPr lang="de-DE" dirty="0"/>
              <a:t>Vielen Dank!</a:t>
            </a:r>
            <a:endParaRPr lang="en-US" dirty="0"/>
          </a:p>
        </p:txBody>
      </p:sp>
      <p:pic>
        <p:nvPicPr>
          <p:cNvPr id="3" name="Bild 12">
            <a:extLst>
              <a:ext uri="{FF2B5EF4-FFF2-40B4-BE49-F238E27FC236}">
                <a16:creationId xmlns:a16="http://schemas.microsoft.com/office/drawing/2014/main" id="{7BE1504C-5B54-3F45-A25E-B1F7CC5014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734"/>
          <a:stretch/>
        </p:blipFill>
        <p:spPr bwMode="auto">
          <a:xfrm>
            <a:off x="604838" y="184025"/>
            <a:ext cx="2780030" cy="140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Bild 15">
            <a:extLst>
              <a:ext uri="{FF2B5EF4-FFF2-40B4-BE49-F238E27FC236}">
                <a16:creationId xmlns:a16="http://schemas.microsoft.com/office/drawing/2014/main" id="{B2FC3030-CF93-F34F-9461-F02F1F00CB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3822" y="2614677"/>
            <a:ext cx="1288119" cy="635431"/>
          </a:xfrm>
          <a:prstGeom prst="rect">
            <a:avLst/>
          </a:prstGeom>
        </p:spPr>
      </p:pic>
      <p:pic>
        <p:nvPicPr>
          <p:cNvPr id="6" name="Bild 16">
            <a:extLst>
              <a:ext uri="{FF2B5EF4-FFF2-40B4-BE49-F238E27FC236}">
                <a16:creationId xmlns:a16="http://schemas.microsoft.com/office/drawing/2014/main" id="{88EF0AC6-8685-2143-AAC6-5C9D80309B1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43216" y="3347226"/>
            <a:ext cx="1012190" cy="515611"/>
          </a:xfrm>
          <a:prstGeom prst="rect">
            <a:avLst/>
          </a:prstGeom>
        </p:spPr>
      </p:pic>
      <p:pic>
        <p:nvPicPr>
          <p:cNvPr id="7" name="Bild 17">
            <a:extLst>
              <a:ext uri="{FF2B5EF4-FFF2-40B4-BE49-F238E27FC236}">
                <a16:creationId xmlns:a16="http://schemas.microsoft.com/office/drawing/2014/main" id="{92D9BBA9-B5CD-D640-837A-C350A41FC8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49173" y="3959955"/>
            <a:ext cx="1211707" cy="605854"/>
          </a:xfrm>
          <a:prstGeom prst="rect">
            <a:avLst/>
          </a:prstGeom>
        </p:spPr>
      </p:pic>
      <p:pic>
        <p:nvPicPr>
          <p:cNvPr id="8" name="Bild 18">
            <a:extLst>
              <a:ext uri="{FF2B5EF4-FFF2-40B4-BE49-F238E27FC236}">
                <a16:creationId xmlns:a16="http://schemas.microsoft.com/office/drawing/2014/main" id="{42DA8955-C654-1141-81BE-4B4DF9498BBF}"/>
              </a:ext>
            </a:extLst>
          </p:cNvPr>
          <p:cNvPicPr>
            <a:picLocks noChangeAspect="1"/>
          </p:cNvPicPr>
          <p:nvPr userDrawn="1"/>
        </p:nvPicPr>
        <p:blipFill>
          <a:blip r:embed="rId6"/>
          <a:srcRect/>
          <a:stretch/>
        </p:blipFill>
        <p:spPr>
          <a:xfrm>
            <a:off x="7451632" y="5357072"/>
            <a:ext cx="858197" cy="421504"/>
          </a:xfrm>
          <a:prstGeom prst="rect">
            <a:avLst/>
          </a:prstGeom>
        </p:spPr>
      </p:pic>
      <p:pic>
        <p:nvPicPr>
          <p:cNvPr id="9" name="Bild 19">
            <a:extLst>
              <a:ext uri="{FF2B5EF4-FFF2-40B4-BE49-F238E27FC236}">
                <a16:creationId xmlns:a16="http://schemas.microsoft.com/office/drawing/2014/main" id="{B3D77BE5-C5CF-ED4B-A5E8-5D874772784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22197" y="4662927"/>
            <a:ext cx="597027" cy="597027"/>
          </a:xfrm>
          <a:prstGeom prst="rect">
            <a:avLst/>
          </a:prstGeom>
        </p:spPr>
      </p:pic>
      <p:pic>
        <p:nvPicPr>
          <p:cNvPr id="10" name="Bild 20">
            <a:extLst>
              <a:ext uri="{FF2B5EF4-FFF2-40B4-BE49-F238E27FC236}">
                <a16:creationId xmlns:a16="http://schemas.microsoft.com/office/drawing/2014/main" id="{575A4B82-2383-F741-BF24-44294F85C4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21614" y="5875695"/>
            <a:ext cx="1266825" cy="872702"/>
          </a:xfrm>
          <a:prstGeom prst="rect">
            <a:avLst/>
          </a:prstGeom>
        </p:spPr>
      </p:pic>
      <p:sp>
        <p:nvSpPr>
          <p:cNvPr id="12" name="Textfeld 11">
            <a:extLst>
              <a:ext uri="{FF2B5EF4-FFF2-40B4-BE49-F238E27FC236}">
                <a16:creationId xmlns:a16="http://schemas.microsoft.com/office/drawing/2014/main" id="{1A0ACE5C-224F-4049-890B-13532E07ECAE}"/>
              </a:ext>
            </a:extLst>
          </p:cNvPr>
          <p:cNvSpPr txBox="1"/>
          <p:nvPr userDrawn="1"/>
        </p:nvSpPr>
        <p:spPr>
          <a:xfrm>
            <a:off x="7371715" y="2280285"/>
            <a:ext cx="1295593" cy="215444"/>
          </a:xfrm>
          <a:prstGeom prst="rect">
            <a:avLst/>
          </a:prstGeom>
          <a:noFill/>
        </p:spPr>
        <p:txBody>
          <a:bodyPr wrap="square" rtlCol="0">
            <a:spAutoFit/>
          </a:bodyPr>
          <a:lstStyle/>
          <a:p>
            <a:pPr eaLnBrk="0" fontAlgn="base" hangingPunct="0">
              <a:spcBef>
                <a:spcPct val="0"/>
              </a:spcBef>
              <a:spcAft>
                <a:spcPct val="0"/>
              </a:spcAft>
            </a:pPr>
            <a:r>
              <a:rPr lang="de-DE" sz="800" dirty="0">
                <a:solidFill>
                  <a:srgbClr val="000000"/>
                </a:solidFill>
                <a:latin typeface="SpeakOT" charset="0"/>
                <a:ea typeface="SpeakOT" charset="0"/>
                <a:cs typeface="SpeakOT" charset="0"/>
              </a:rPr>
              <a:t>Trägerkonsortium:</a:t>
            </a:r>
          </a:p>
        </p:txBody>
      </p:sp>
    </p:spTree>
    <p:extLst>
      <p:ext uri="{BB962C8B-B14F-4D97-AF65-F5344CB8AC3E}">
        <p14:creationId xmlns:p14="http://schemas.microsoft.com/office/powerpoint/2010/main" val="3253518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ihandform 7">
            <a:extLst>
              <a:ext uri="{FF2B5EF4-FFF2-40B4-BE49-F238E27FC236}">
                <a16:creationId xmlns:a16="http://schemas.microsoft.com/office/drawing/2014/main" id="{03DAA6D0-A46E-1A4E-992E-7F43C8C20525}"/>
              </a:ext>
            </a:extLst>
          </p:cNvPr>
          <p:cNvSpPr/>
          <p:nvPr userDrawn="1"/>
        </p:nvSpPr>
        <p:spPr>
          <a:xfrm>
            <a:off x="0" y="0"/>
            <a:ext cx="9144000" cy="6858000"/>
          </a:xfrm>
          <a:custGeom>
            <a:avLst/>
            <a:gdLst>
              <a:gd name="connsiteX0" fmla="*/ 9012239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6599715 h 6858000"/>
              <a:gd name="connsiteX5" fmla="*/ 56301 w 9144000"/>
              <a:gd name="connsiteY5" fmla="*/ 6606385 h 6858000"/>
              <a:gd name="connsiteX6" fmla="*/ 8597828 w 9144000"/>
              <a:gd name="connsiteY6" fmla="*/ 6755477 h 6858000"/>
              <a:gd name="connsiteX7" fmla="*/ 8903614 w 9144000"/>
              <a:gd name="connsiteY7" fmla="*/ 6460183 h 6858000"/>
              <a:gd name="connsiteX8" fmla="*/ 8986313 w 9144000"/>
              <a:gd name="connsiteY8" fmla="*/ 15848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6858000">
                <a:moveTo>
                  <a:pt x="9012239" y="0"/>
                </a:moveTo>
                <a:lnTo>
                  <a:pt x="9144000" y="0"/>
                </a:lnTo>
                <a:lnTo>
                  <a:pt x="9144000" y="6858000"/>
                </a:lnTo>
                <a:lnTo>
                  <a:pt x="0" y="6858000"/>
                </a:lnTo>
                <a:lnTo>
                  <a:pt x="0" y="6599715"/>
                </a:lnTo>
                <a:lnTo>
                  <a:pt x="56301" y="6606385"/>
                </a:lnTo>
                <a:lnTo>
                  <a:pt x="8597828" y="6755477"/>
                </a:lnTo>
                <a:cubicBezTo>
                  <a:pt x="8763812" y="6758375"/>
                  <a:pt x="8900717" y="6626167"/>
                  <a:pt x="8903614" y="6460183"/>
                </a:cubicBezTo>
                <a:cubicBezTo>
                  <a:pt x="8928776" y="4847076"/>
                  <a:pt x="8958747" y="3209933"/>
                  <a:pt x="8986313" y="15848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err="1"/>
          </a:p>
        </p:txBody>
      </p:sp>
      <p:sp>
        <p:nvSpPr>
          <p:cNvPr id="2" name="Title Placeholder 1"/>
          <p:cNvSpPr>
            <a:spLocks noGrp="1"/>
          </p:cNvSpPr>
          <p:nvPr>
            <p:ph type="title"/>
          </p:nvPr>
        </p:nvSpPr>
        <p:spPr>
          <a:xfrm>
            <a:off x="612000" y="360000"/>
            <a:ext cx="7542000" cy="1007999"/>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12000" y="1537200"/>
            <a:ext cx="7542000" cy="4309200"/>
          </a:xfrm>
          <a:prstGeom prst="rect">
            <a:avLst/>
          </a:prstGeom>
        </p:spPr>
        <p:txBody>
          <a:bodyPr vert="horz" lIns="91440" tIns="45720" rIns="91440" bIns="4572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ooter Placeholder 4"/>
          <p:cNvSpPr>
            <a:spLocks noGrp="1"/>
          </p:cNvSpPr>
          <p:nvPr>
            <p:ph type="ftr" sz="quarter" idx="3"/>
          </p:nvPr>
        </p:nvSpPr>
        <p:spPr>
          <a:xfrm>
            <a:off x="612000" y="6030000"/>
            <a:ext cx="4284000" cy="288000"/>
          </a:xfrm>
          <a:prstGeom prst="rect">
            <a:avLst/>
          </a:prstGeom>
        </p:spPr>
        <p:txBody>
          <a:bodyPr vert="horz" lIns="91440" tIns="45720" rIns="91440" bIns="45720" rtlCol="0" anchor="ctr"/>
          <a:lstStyle>
            <a:lvl1pPr algn="l">
              <a:defRPr sz="1000">
                <a:solidFill>
                  <a:schemeClr val="tx1"/>
                </a:solidFill>
              </a:defRPr>
            </a:lvl1pPr>
          </a:lstStyle>
          <a:p>
            <a:endParaRPr lang="de-DE" dirty="0"/>
          </a:p>
        </p:txBody>
      </p:sp>
      <p:sp>
        <p:nvSpPr>
          <p:cNvPr id="6" name="Slide Number Placeholder 5"/>
          <p:cNvSpPr>
            <a:spLocks noGrp="1"/>
          </p:cNvSpPr>
          <p:nvPr>
            <p:ph type="sldNum" sz="quarter" idx="4"/>
          </p:nvPr>
        </p:nvSpPr>
        <p:spPr>
          <a:xfrm>
            <a:off x="6530400" y="6303600"/>
            <a:ext cx="2134800" cy="244800"/>
          </a:xfrm>
          <a:prstGeom prst="rect">
            <a:avLst/>
          </a:prstGeom>
        </p:spPr>
        <p:txBody>
          <a:bodyPr vert="horz" lIns="91440" tIns="45720" rIns="91440" bIns="45720" rtlCol="0" anchor="ctr"/>
          <a:lstStyle>
            <a:lvl1pPr algn="r">
              <a:defRPr sz="1000">
                <a:solidFill>
                  <a:schemeClr val="accent2"/>
                </a:solidFill>
              </a:defRPr>
            </a:lvl1pPr>
          </a:lstStyle>
          <a:p>
            <a:fld id="{69BAA5CB-0C3E-9248-A6A1-4823D4C90212}" type="slidenum">
              <a:rPr lang="de-DE" smtClean="0"/>
              <a:pPr/>
              <a:t>‹Nr.›</a:t>
            </a:fld>
            <a:endParaRPr lang="de-DE"/>
          </a:p>
        </p:txBody>
      </p:sp>
    </p:spTree>
    <p:extLst>
      <p:ext uri="{BB962C8B-B14F-4D97-AF65-F5344CB8AC3E}">
        <p14:creationId xmlns:p14="http://schemas.microsoft.com/office/powerpoint/2010/main" val="270680521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6" r:id="rId5"/>
  </p:sldLayoutIdLst>
  <p:hf hdr="0" dt="0"/>
  <p:txStyles>
    <p:titleStyle>
      <a:lvl1pPr algn="l" defTabSz="914400" rtl="0" eaLnBrk="1" latinLnBrk="0" hangingPunct="1">
        <a:lnSpc>
          <a:spcPct val="100000"/>
        </a:lnSpc>
        <a:spcBef>
          <a:spcPct val="0"/>
        </a:spcBef>
        <a:buNone/>
        <a:defRPr sz="3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SzPct val="80000"/>
        <a:buFontTx/>
        <a:buBlip>
          <a:blip r:embed="rId7"/>
        </a:buBlip>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80000"/>
        <a:buFontTx/>
        <a:buBlip>
          <a:blip r:embed="rId7"/>
        </a:buBlip>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400"/>
        </a:spcAft>
        <a:buSzPct val="80000"/>
        <a:buFontTx/>
        <a:buBlip>
          <a:blip r:embed="rId7"/>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300"/>
        </a:spcAft>
        <a:buSzPct val="80000"/>
        <a:buFontTx/>
        <a:buBlip>
          <a:blip r:embed="rId7"/>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300"/>
        </a:spcAft>
        <a:buSzPct val="80000"/>
        <a:buFontTx/>
        <a:buBlip>
          <a:blip r:embed="rId7"/>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0.xml"/><Relationship Id="rId7"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hyperlink" Target="http://www.biss-fortbildung.de/"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1024/1010-0652/a000279" TargetMode="External"/><Relationship Id="rId3" Type="http://schemas.openxmlformats.org/officeDocument/2006/relationships/hyperlink" Target="https://doi.org/10.1016/S0742-051X(02)00053-7" TargetMode="External"/><Relationship Id="rId7" Type="http://schemas.openxmlformats.org/officeDocument/2006/relationships/hyperlink" Target="https://www.wallacefoundation.org/knowledge-center/pages/how-principals-affect-%20students-and-schools-a-systematic-synthesis-of-two-decades-of-research.aspx"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doi.org/10.3389/feduc.2020.00096" TargetMode="External"/><Relationship Id="rId5" Type="http://schemas.openxmlformats.org/officeDocument/2006/relationships/hyperlink" Target="https://doi.org/10.3102/0013189X08331140" TargetMode="External"/><Relationship Id="rId4" Type="http://schemas.openxmlformats.org/officeDocument/2006/relationships/hyperlink" Target="https://doi.org/10.1007/s11121-017-0842-9"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4324/9781003233299" TargetMode="External"/><Relationship Id="rId3" Type="http://schemas.openxmlformats.org/officeDocument/2006/relationships/hyperlink" Target="https://doi.org/10.1007/s10212-015-0272-7" TargetMode="External"/><Relationship Id="rId7" Type="http://schemas.openxmlformats.org/officeDocument/2006/relationships/hyperlink" Target="https://doi.org/10.1026/0033-3042/a000214"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doi.org/10.1016/j.compedu.2022.104498" TargetMode="External"/><Relationship Id="rId5" Type="http://schemas.openxmlformats.org/officeDocument/2006/relationships/hyperlink" Target="https://doi.org/10.3102/0034654311413609" TargetMode="External"/><Relationship Id="rId4" Type="http://schemas.openxmlformats.org/officeDocument/2006/relationships/hyperlink" Target="https://doi.org/10.3102/0034654307313793" TargetMode="External"/><Relationship Id="rId9" Type="http://schemas.openxmlformats.org/officeDocument/2006/relationships/hyperlink" Target="https://doi.org/10.1007/s10488-010-0319-7"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80/19345747.2010.498562" TargetMode="External"/><Relationship Id="rId7" Type="http://schemas.openxmlformats.org/officeDocument/2006/relationships/hyperlink" Target="https://doi.org/10.1016/S0742-051X(03)00058-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doi.org/10.1177/1098300716648459" TargetMode="External"/><Relationship Id="rId5" Type="http://schemas.openxmlformats.org/officeDocument/2006/relationships/hyperlink" Target="https://doi.org/10.1080/00461520.2019.1611432" TargetMode="External"/><Relationship Id="rId4" Type="http://schemas.openxmlformats.org/officeDocument/2006/relationships/hyperlink" Target="https://doi.org/10.1024/1010-0652.14.1.12"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3E814602-EF05-6112-6105-34FECA10B0E3}"/>
              </a:ext>
            </a:extLst>
          </p:cNvPr>
          <p:cNvSpPr/>
          <p:nvPr/>
        </p:nvSpPr>
        <p:spPr>
          <a:xfrm>
            <a:off x="3369924" y="-6983"/>
            <a:ext cx="3383301" cy="144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p>
        </p:txBody>
      </p:sp>
      <p:sp>
        <p:nvSpPr>
          <p:cNvPr id="4" name="Titel 3">
            <a:extLst>
              <a:ext uri="{FF2B5EF4-FFF2-40B4-BE49-F238E27FC236}">
                <a16:creationId xmlns:a16="http://schemas.microsoft.com/office/drawing/2014/main" id="{143AC0C8-FF37-2646-8BC9-D3CAD637A7B5}"/>
              </a:ext>
            </a:extLst>
          </p:cNvPr>
          <p:cNvSpPr>
            <a:spLocks noGrp="1"/>
          </p:cNvSpPr>
          <p:nvPr>
            <p:ph type="ctrTitle"/>
          </p:nvPr>
        </p:nvSpPr>
        <p:spPr>
          <a:xfrm>
            <a:off x="612000" y="2160000"/>
            <a:ext cx="7542000" cy="1440000"/>
          </a:xfrm>
        </p:spPr>
        <p:txBody>
          <a:bodyPr>
            <a:normAutofit fontScale="90000"/>
          </a:bodyPr>
          <a:lstStyle/>
          <a:p>
            <a:r>
              <a:rPr lang="en-US" dirty="0"/>
              <a:t>Longitudinal changes in teachers’ beliefs and </a:t>
            </a:r>
            <a:r>
              <a:rPr lang="en-US" dirty="0" err="1"/>
              <a:t>behaviour</a:t>
            </a:r>
            <a:r>
              <a:rPr lang="en-US" dirty="0"/>
              <a:t> when implementing reading innovations</a:t>
            </a:r>
            <a:endParaRPr lang="de-DE" dirty="0"/>
          </a:p>
        </p:txBody>
      </p:sp>
      <p:sp>
        <p:nvSpPr>
          <p:cNvPr id="6" name="Textplatzhalter 5">
            <a:extLst>
              <a:ext uri="{FF2B5EF4-FFF2-40B4-BE49-F238E27FC236}">
                <a16:creationId xmlns:a16="http://schemas.microsoft.com/office/drawing/2014/main" id="{A6647418-909C-9C4B-8260-F06BB075E2A7}"/>
              </a:ext>
            </a:extLst>
          </p:cNvPr>
          <p:cNvSpPr>
            <a:spLocks noGrp="1"/>
          </p:cNvSpPr>
          <p:nvPr>
            <p:ph type="body" sz="quarter" idx="10"/>
          </p:nvPr>
        </p:nvSpPr>
        <p:spPr/>
        <p:txBody>
          <a:bodyPr/>
          <a:lstStyle/>
          <a:p>
            <a:r>
              <a:rPr lang="de-DE" dirty="0"/>
              <a:t>Mareike </a:t>
            </a:r>
            <a:r>
              <a:rPr lang="de-DE" dirty="0" err="1"/>
              <a:t>Ehlert</a:t>
            </a:r>
            <a:r>
              <a:rPr lang="de-DE" baseline="30000" dirty="0" err="1"/>
              <a:t>a</a:t>
            </a:r>
            <a:r>
              <a:rPr lang="de-DE" dirty="0"/>
              <a:t>, Fien De </a:t>
            </a:r>
            <a:r>
              <a:rPr lang="de-DE" dirty="0" err="1"/>
              <a:t>Smedt</a:t>
            </a:r>
            <a:r>
              <a:rPr lang="de-DE" baseline="30000" dirty="0" err="1"/>
              <a:t>b</a:t>
            </a:r>
            <a:r>
              <a:rPr lang="de-DE" dirty="0"/>
              <a:t>, Hilde Van </a:t>
            </a:r>
            <a:r>
              <a:rPr lang="de-DE" dirty="0" err="1"/>
              <a:t>Keer</a:t>
            </a:r>
            <a:r>
              <a:rPr lang="de-DE" baseline="30000" dirty="0" err="1"/>
              <a:t>b</a:t>
            </a:r>
            <a:r>
              <a:rPr lang="de-DE" dirty="0"/>
              <a:t>, Elmar </a:t>
            </a:r>
            <a:r>
              <a:rPr lang="de-DE" dirty="0" err="1"/>
              <a:t>Souvignier</a:t>
            </a:r>
            <a:r>
              <a:rPr lang="de-DE" baseline="30000" dirty="0" err="1"/>
              <a:t>a</a:t>
            </a:r>
            <a:endParaRPr lang="de-DE" baseline="30000" dirty="0"/>
          </a:p>
        </p:txBody>
      </p:sp>
      <p:sp>
        <p:nvSpPr>
          <p:cNvPr id="5" name="Textplatzhalter 4">
            <a:extLst>
              <a:ext uri="{FF2B5EF4-FFF2-40B4-BE49-F238E27FC236}">
                <a16:creationId xmlns:a16="http://schemas.microsoft.com/office/drawing/2014/main" id="{2F890DB0-70FC-B195-71D8-F0B999DAE03A}"/>
              </a:ext>
            </a:extLst>
          </p:cNvPr>
          <p:cNvSpPr>
            <a:spLocks noGrp="1"/>
          </p:cNvSpPr>
          <p:nvPr>
            <p:ph type="body" sz="quarter" idx="11"/>
          </p:nvPr>
        </p:nvSpPr>
        <p:spPr/>
        <p:txBody>
          <a:bodyPr/>
          <a:lstStyle/>
          <a:p>
            <a:r>
              <a:rPr lang="de-DE" baseline="30000" dirty="0"/>
              <a:t>a</a:t>
            </a:r>
            <a:r>
              <a:rPr lang="de-DE" dirty="0"/>
              <a:t> University of Münster, Germany, </a:t>
            </a:r>
            <a:r>
              <a:rPr lang="de-DE" baseline="30000" dirty="0"/>
              <a:t>b </a:t>
            </a:r>
            <a:r>
              <a:rPr lang="de-DE" dirty="0" err="1"/>
              <a:t>Ghent</a:t>
            </a:r>
            <a:r>
              <a:rPr lang="de-DE" dirty="0"/>
              <a:t> University, </a:t>
            </a:r>
            <a:r>
              <a:rPr lang="de-DE" dirty="0" err="1"/>
              <a:t>Belgium</a:t>
            </a:r>
            <a:endParaRPr lang="de-DE" dirty="0"/>
          </a:p>
        </p:txBody>
      </p:sp>
      <p:pic>
        <p:nvPicPr>
          <p:cNvPr id="7" name="Grafik 6">
            <a:extLst>
              <a:ext uri="{FF2B5EF4-FFF2-40B4-BE49-F238E27FC236}">
                <a16:creationId xmlns:a16="http://schemas.microsoft.com/office/drawing/2014/main" id="{6A4159B3-D98F-4676-7B33-12B6B52C129A}"/>
              </a:ext>
            </a:extLst>
          </p:cNvPr>
          <p:cNvPicPr>
            <a:picLocks noChangeAspect="1"/>
          </p:cNvPicPr>
          <p:nvPr/>
        </p:nvPicPr>
        <p:blipFill>
          <a:blip r:embed="rId3"/>
          <a:srcRect t="11283" b="13503"/>
          <a:stretch/>
        </p:blipFill>
        <p:spPr>
          <a:xfrm>
            <a:off x="6753225" y="-6983"/>
            <a:ext cx="2390775" cy="1440001"/>
          </a:xfrm>
          <a:prstGeom prst="rect">
            <a:avLst/>
          </a:prstGeom>
        </p:spPr>
      </p:pic>
      <p:pic>
        <p:nvPicPr>
          <p:cNvPr id="8" name="Grafik 7">
            <a:extLst>
              <a:ext uri="{FF2B5EF4-FFF2-40B4-BE49-F238E27FC236}">
                <a16:creationId xmlns:a16="http://schemas.microsoft.com/office/drawing/2014/main" id="{C41C4A76-D858-1310-3B5C-0C0E13559FB2}"/>
              </a:ext>
            </a:extLst>
          </p:cNvPr>
          <p:cNvPicPr>
            <a:picLocks noChangeAspect="1"/>
          </p:cNvPicPr>
          <p:nvPr/>
        </p:nvPicPr>
        <p:blipFill>
          <a:blip r:embed="rId4"/>
          <a:stretch>
            <a:fillRect/>
          </a:stretch>
        </p:blipFill>
        <p:spPr>
          <a:xfrm>
            <a:off x="3698697" y="287733"/>
            <a:ext cx="3054528" cy="822178"/>
          </a:xfrm>
          <a:prstGeom prst="rect">
            <a:avLst/>
          </a:prstGeom>
        </p:spPr>
      </p:pic>
    </p:spTree>
    <p:extLst>
      <p:ext uri="{BB962C8B-B14F-4D97-AF65-F5344CB8AC3E}">
        <p14:creationId xmlns:p14="http://schemas.microsoft.com/office/powerpoint/2010/main" val="513604900"/>
      </p:ext>
    </p:extLst>
  </p:cSld>
  <p:clrMapOvr>
    <a:masterClrMapping/>
  </p:clrMapOvr>
  <mc:AlternateContent xmlns:mc="http://schemas.openxmlformats.org/markup-compatibility/2006" xmlns:p14="http://schemas.microsoft.com/office/powerpoint/2010/main">
    <mc:Choice Requires="p14">
      <p:transition spd="slow" p14:dur="2000" advTm="12542"/>
    </mc:Choice>
    <mc:Fallback xmlns="">
      <p:transition spd="slow" advTm="12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454962"/>
            <a:ext cx="6683552" cy="2551461"/>
          </a:xfrm>
        </p:spPr>
        <p:txBody>
          <a:bodyPr/>
          <a:lstStyle/>
          <a:p>
            <a:r>
              <a:rPr lang="en-AU" u="sng" dirty="0"/>
              <a:t>The Reading Athlete (Hebbecker et al., 2020): </a:t>
            </a:r>
          </a:p>
          <a:p>
            <a:pPr lvl="1"/>
            <a:r>
              <a:rPr lang="de-DE" dirty="0" err="1"/>
              <a:t>Prepared</a:t>
            </a:r>
            <a:r>
              <a:rPr lang="de-DE" dirty="0"/>
              <a:t> </a:t>
            </a:r>
            <a:r>
              <a:rPr lang="de-DE" dirty="0" err="1"/>
              <a:t>student</a:t>
            </a:r>
            <a:r>
              <a:rPr lang="de-DE" dirty="0"/>
              <a:t> </a:t>
            </a:r>
            <a:r>
              <a:rPr lang="de-DE" dirty="0" err="1"/>
              <a:t>booklets</a:t>
            </a:r>
            <a:r>
              <a:rPr lang="de-DE" dirty="0"/>
              <a:t> </a:t>
            </a:r>
            <a:r>
              <a:rPr lang="de-DE" dirty="0" err="1"/>
              <a:t>for</a:t>
            </a:r>
            <a:r>
              <a:rPr lang="de-DE" dirty="0"/>
              <a:t> </a:t>
            </a:r>
            <a:r>
              <a:rPr lang="de-DE" dirty="0" err="1"/>
              <a:t>three</a:t>
            </a:r>
            <a:r>
              <a:rPr lang="de-DE" dirty="0"/>
              <a:t> </a:t>
            </a:r>
            <a:r>
              <a:rPr lang="de-DE" dirty="0" err="1"/>
              <a:t>central</a:t>
            </a:r>
            <a:r>
              <a:rPr lang="de-DE" dirty="0"/>
              <a:t> </a:t>
            </a:r>
            <a:r>
              <a:rPr lang="de-DE" dirty="0" err="1"/>
              <a:t>subprocesses</a:t>
            </a:r>
            <a:r>
              <a:rPr lang="de-DE" dirty="0"/>
              <a:t> </a:t>
            </a:r>
            <a:r>
              <a:rPr lang="de-DE" dirty="0" err="1"/>
              <a:t>of</a:t>
            </a:r>
            <a:r>
              <a:rPr lang="de-DE" dirty="0"/>
              <a:t> </a:t>
            </a:r>
            <a:r>
              <a:rPr lang="de-DE" dirty="0" err="1"/>
              <a:t>reading</a:t>
            </a:r>
            <a:r>
              <a:rPr lang="de-DE" dirty="0"/>
              <a:t> – </a:t>
            </a:r>
            <a:r>
              <a:rPr lang="de-DE" dirty="0" err="1"/>
              <a:t>word</a:t>
            </a:r>
            <a:r>
              <a:rPr lang="de-DE" dirty="0"/>
              <a:t> </a:t>
            </a:r>
            <a:r>
              <a:rPr lang="de-DE" dirty="0" err="1"/>
              <a:t>accuracy</a:t>
            </a:r>
            <a:r>
              <a:rPr lang="de-DE" dirty="0"/>
              <a:t>, </a:t>
            </a:r>
            <a:r>
              <a:rPr lang="de-DE" dirty="0" err="1"/>
              <a:t>reading</a:t>
            </a:r>
            <a:r>
              <a:rPr lang="de-DE" dirty="0"/>
              <a:t> </a:t>
            </a:r>
            <a:r>
              <a:rPr lang="de-DE" dirty="0" err="1"/>
              <a:t>fluency</a:t>
            </a:r>
            <a:r>
              <a:rPr lang="de-DE" dirty="0"/>
              <a:t> and </a:t>
            </a:r>
            <a:r>
              <a:rPr lang="de-DE" dirty="0" err="1"/>
              <a:t>reading</a:t>
            </a:r>
            <a:r>
              <a:rPr lang="de-DE" dirty="0"/>
              <a:t> </a:t>
            </a:r>
            <a:r>
              <a:rPr lang="de-DE" dirty="0" err="1"/>
              <a:t>comprehension</a:t>
            </a:r>
            <a:r>
              <a:rPr lang="de-DE" dirty="0"/>
              <a:t> </a:t>
            </a:r>
          </a:p>
          <a:p>
            <a:pPr lvl="1"/>
            <a:r>
              <a:rPr lang="de-DE" dirty="0" err="1"/>
              <a:t>Explanatory</a:t>
            </a:r>
            <a:r>
              <a:rPr lang="de-DE" dirty="0"/>
              <a:t> </a:t>
            </a:r>
            <a:r>
              <a:rPr lang="de-DE" dirty="0" err="1"/>
              <a:t>videos</a:t>
            </a:r>
            <a:r>
              <a:rPr lang="de-DE" dirty="0"/>
              <a:t> </a:t>
            </a:r>
            <a:r>
              <a:rPr lang="de-DE" dirty="0" err="1"/>
              <a:t>for</a:t>
            </a:r>
            <a:r>
              <a:rPr lang="de-DE" dirty="0"/>
              <a:t> </a:t>
            </a:r>
            <a:r>
              <a:rPr lang="de-DE" dirty="0" err="1"/>
              <a:t>students</a:t>
            </a:r>
            <a:endParaRPr lang="de-DE" dirty="0"/>
          </a:p>
          <a:p>
            <a:pPr lvl="1"/>
            <a:r>
              <a:rPr lang="de-DE" dirty="0"/>
              <a:t>Recommended </a:t>
            </a:r>
            <a:r>
              <a:rPr lang="de-DE" dirty="0" err="1"/>
              <a:t>use</a:t>
            </a:r>
            <a:r>
              <a:rPr lang="de-DE" dirty="0"/>
              <a:t>: </a:t>
            </a:r>
            <a:r>
              <a:rPr lang="de-DE" dirty="0" err="1"/>
              <a:t>Three</a:t>
            </a:r>
            <a:r>
              <a:rPr lang="de-DE" dirty="0"/>
              <a:t> </a:t>
            </a:r>
            <a:r>
              <a:rPr lang="de-DE" dirty="0" err="1"/>
              <a:t>times</a:t>
            </a:r>
            <a:r>
              <a:rPr lang="de-DE" dirty="0"/>
              <a:t> per </a:t>
            </a:r>
            <a:r>
              <a:rPr lang="de-DE" dirty="0" err="1"/>
              <a:t>week</a:t>
            </a:r>
            <a:r>
              <a:rPr lang="de-DE" dirty="0"/>
              <a:t> </a:t>
            </a:r>
            <a:r>
              <a:rPr lang="de-DE" dirty="0" err="1"/>
              <a:t>for</a:t>
            </a:r>
            <a:r>
              <a:rPr lang="de-DE" dirty="0"/>
              <a:t> 20 </a:t>
            </a:r>
            <a:r>
              <a:rPr lang="de-DE" dirty="0" err="1"/>
              <a:t>minutes</a:t>
            </a:r>
            <a:endParaRPr lang="de-DE" dirty="0"/>
          </a:p>
          <a:p>
            <a:pPr lvl="1"/>
            <a:endParaRPr lang="en-AU" u="sng" dirty="0"/>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10</a:t>
            </a:fld>
            <a:endParaRPr lang="de-DE"/>
          </a:p>
        </p:txBody>
      </p:sp>
      <p:pic>
        <p:nvPicPr>
          <p:cNvPr id="29" name="Grafik 28">
            <a:extLst>
              <a:ext uri="{FF2B5EF4-FFF2-40B4-BE49-F238E27FC236}">
                <a16:creationId xmlns:a16="http://schemas.microsoft.com/office/drawing/2014/main" id="{D9047F5C-FF9E-4DC0-BE20-3561F2CB46A6}"/>
              </a:ext>
            </a:extLst>
          </p:cNvPr>
          <p:cNvPicPr>
            <a:picLocks noChangeAspect="1"/>
          </p:cNvPicPr>
          <p:nvPr/>
        </p:nvPicPr>
        <p:blipFill>
          <a:blip r:embed="rId4"/>
          <a:stretch>
            <a:fillRect/>
          </a:stretch>
        </p:blipFill>
        <p:spPr>
          <a:xfrm rot="540801">
            <a:off x="7417547" y="2684790"/>
            <a:ext cx="1294401" cy="1659421"/>
          </a:xfrm>
          <a:prstGeom prst="rect">
            <a:avLst/>
          </a:prstGeom>
        </p:spPr>
      </p:pic>
      <p:grpSp>
        <p:nvGrpSpPr>
          <p:cNvPr id="31" name="Gruppieren 30">
            <a:extLst>
              <a:ext uri="{FF2B5EF4-FFF2-40B4-BE49-F238E27FC236}">
                <a16:creationId xmlns:a16="http://schemas.microsoft.com/office/drawing/2014/main" id="{B61233BC-CF9E-40CB-8F8A-2B6AC3D441FB}"/>
              </a:ext>
            </a:extLst>
          </p:cNvPr>
          <p:cNvGrpSpPr/>
          <p:nvPr/>
        </p:nvGrpSpPr>
        <p:grpSpPr>
          <a:xfrm>
            <a:off x="777986" y="4243092"/>
            <a:ext cx="3220324" cy="2105761"/>
            <a:chOff x="3081103" y="1695476"/>
            <a:chExt cx="5813308" cy="3945883"/>
          </a:xfrm>
        </p:grpSpPr>
        <p:pic>
          <p:nvPicPr>
            <p:cNvPr id="37" name="Grafik 36">
              <a:extLst>
                <a:ext uri="{FF2B5EF4-FFF2-40B4-BE49-F238E27FC236}">
                  <a16:creationId xmlns:a16="http://schemas.microsoft.com/office/drawing/2014/main" id="{9D81EF72-9944-4975-B3C6-A472A94272C8}"/>
                </a:ext>
              </a:extLst>
            </p:cNvPr>
            <p:cNvPicPr>
              <a:picLocks noChangeAspect="1"/>
            </p:cNvPicPr>
            <p:nvPr/>
          </p:nvPicPr>
          <p:blipFill>
            <a:blip r:embed="rId5"/>
            <a:stretch>
              <a:fillRect/>
            </a:stretch>
          </p:blipFill>
          <p:spPr>
            <a:xfrm>
              <a:off x="3173178" y="2754831"/>
              <a:ext cx="1696783" cy="1696783"/>
            </a:xfrm>
            <a:prstGeom prst="rect">
              <a:avLst/>
            </a:prstGeom>
          </p:spPr>
        </p:pic>
        <p:pic>
          <p:nvPicPr>
            <p:cNvPr id="38" name="Grafik 37">
              <a:extLst>
                <a:ext uri="{FF2B5EF4-FFF2-40B4-BE49-F238E27FC236}">
                  <a16:creationId xmlns:a16="http://schemas.microsoft.com/office/drawing/2014/main" id="{F508420C-BD11-48C8-B00E-645F987BF08B}"/>
                </a:ext>
              </a:extLst>
            </p:cNvPr>
            <p:cNvPicPr>
              <a:picLocks noChangeAspect="1"/>
            </p:cNvPicPr>
            <p:nvPr/>
          </p:nvPicPr>
          <p:blipFill>
            <a:blip r:embed="rId6"/>
            <a:stretch>
              <a:fillRect/>
            </a:stretch>
          </p:blipFill>
          <p:spPr>
            <a:xfrm>
              <a:off x="5127901" y="2275809"/>
              <a:ext cx="1719712" cy="1696783"/>
            </a:xfrm>
            <a:prstGeom prst="rect">
              <a:avLst/>
            </a:prstGeom>
          </p:spPr>
        </p:pic>
        <p:pic>
          <p:nvPicPr>
            <p:cNvPr id="39" name="Grafik 38">
              <a:extLst>
                <a:ext uri="{FF2B5EF4-FFF2-40B4-BE49-F238E27FC236}">
                  <a16:creationId xmlns:a16="http://schemas.microsoft.com/office/drawing/2014/main" id="{0682BF70-3B87-4382-9BD6-C6E740E916C2}"/>
                </a:ext>
              </a:extLst>
            </p:cNvPr>
            <p:cNvPicPr>
              <a:picLocks noChangeAspect="1"/>
            </p:cNvPicPr>
            <p:nvPr/>
          </p:nvPicPr>
          <p:blipFill>
            <a:blip r:embed="rId7"/>
            <a:stretch>
              <a:fillRect/>
            </a:stretch>
          </p:blipFill>
          <p:spPr>
            <a:xfrm>
              <a:off x="7105553" y="1695476"/>
              <a:ext cx="1733524" cy="1733524"/>
            </a:xfrm>
            <a:prstGeom prst="rect">
              <a:avLst/>
            </a:prstGeom>
          </p:spPr>
        </p:pic>
        <p:pic>
          <p:nvPicPr>
            <p:cNvPr id="40" name="Grafik 39">
              <a:extLst>
                <a:ext uri="{FF2B5EF4-FFF2-40B4-BE49-F238E27FC236}">
                  <a16:creationId xmlns:a16="http://schemas.microsoft.com/office/drawing/2014/main" id="{17EB8CE1-91E4-4FC1-9BCF-FEE4EBC041EC}"/>
                </a:ext>
              </a:extLst>
            </p:cNvPr>
            <p:cNvPicPr>
              <a:picLocks noChangeAspect="1"/>
            </p:cNvPicPr>
            <p:nvPr/>
          </p:nvPicPr>
          <p:blipFill rotWithShape="1">
            <a:blip r:embed="rId8"/>
            <a:srcRect b="23618"/>
            <a:stretch/>
          </p:blipFill>
          <p:spPr>
            <a:xfrm>
              <a:off x="3081103" y="3493571"/>
              <a:ext cx="5813308" cy="2147788"/>
            </a:xfrm>
            <a:prstGeom prst="rect">
              <a:avLst/>
            </a:prstGeom>
          </p:spPr>
        </p:pic>
      </p:grpSp>
      <p:pic>
        <p:nvPicPr>
          <p:cNvPr id="41" name="Grafik 40">
            <a:extLst>
              <a:ext uri="{FF2B5EF4-FFF2-40B4-BE49-F238E27FC236}">
                <a16:creationId xmlns:a16="http://schemas.microsoft.com/office/drawing/2014/main" id="{DEA4FE7C-0E9F-4946-BABD-755F8CA0EFC9}"/>
              </a:ext>
            </a:extLst>
          </p:cNvPr>
          <p:cNvPicPr>
            <a:picLocks noChangeAspect="1"/>
          </p:cNvPicPr>
          <p:nvPr/>
        </p:nvPicPr>
        <p:blipFill rotWithShape="1">
          <a:blip r:embed="rId9"/>
          <a:srcRect l="6116" t="16150" r="28910" b="19768"/>
          <a:stretch/>
        </p:blipFill>
        <p:spPr>
          <a:xfrm rot="498686">
            <a:off x="4683039" y="4569214"/>
            <a:ext cx="3328457" cy="1778169"/>
          </a:xfrm>
          <a:prstGeom prst="rect">
            <a:avLst/>
          </a:prstGeom>
        </p:spPr>
      </p:pic>
    </p:spTree>
    <p:custDataLst>
      <p:tags r:id="rId1"/>
    </p:custDataLst>
    <p:extLst>
      <p:ext uri="{BB962C8B-B14F-4D97-AF65-F5344CB8AC3E}">
        <p14:creationId xmlns:p14="http://schemas.microsoft.com/office/powerpoint/2010/main" val="1693954547"/>
      </p:ext>
    </p:extLst>
  </p:cSld>
  <p:clrMapOvr>
    <a:masterClrMapping/>
  </p:clrMapOvr>
  <mc:AlternateContent xmlns:mc="http://schemas.openxmlformats.org/markup-compatibility/2006" xmlns:p14="http://schemas.microsoft.com/office/powerpoint/2010/main">
    <mc:Choice Requires="p14">
      <p:transition spd="slow" p14:dur="2000" advTm="80682"/>
    </mc:Choice>
    <mc:Fallback xmlns="">
      <p:transition spd="slow" advTm="806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537200"/>
            <a:ext cx="7542000" cy="2726575"/>
          </a:xfrm>
        </p:spPr>
        <p:txBody>
          <a:bodyPr/>
          <a:lstStyle/>
          <a:p>
            <a:r>
              <a:rPr lang="en-AU" u="sng" dirty="0"/>
              <a:t>PD programme: </a:t>
            </a:r>
          </a:p>
          <a:p>
            <a:pPr lvl="1"/>
            <a:r>
              <a:rPr lang="en-AU" dirty="0"/>
              <a:t>7 e-learning-units à 45 minutes</a:t>
            </a:r>
          </a:p>
          <a:p>
            <a:pPr lvl="1"/>
            <a:r>
              <a:rPr lang="en-AU" dirty="0"/>
              <a:t>3 full-day online face-to-face events</a:t>
            </a:r>
          </a:p>
          <a:p>
            <a:pPr lvl="1"/>
            <a:r>
              <a:rPr lang="en-AU" dirty="0"/>
              <a:t>Completion of portfolio exercises </a:t>
            </a:r>
          </a:p>
          <a:p>
            <a:pPr lvl="1"/>
            <a:r>
              <a:rPr lang="en-AU" dirty="0"/>
              <a:t>Support and individual exchange meetings with multipliers</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11</a:t>
            </a:fld>
            <a:endParaRPr lang="de-DE"/>
          </a:p>
        </p:txBody>
      </p:sp>
      <p:pic>
        <p:nvPicPr>
          <p:cNvPr id="6" name="Grafik 5">
            <a:extLst>
              <a:ext uri="{FF2B5EF4-FFF2-40B4-BE49-F238E27FC236}">
                <a16:creationId xmlns:a16="http://schemas.microsoft.com/office/drawing/2014/main" id="{6A40A901-C45F-41C0-9E4F-FC2B0F4827EB}"/>
              </a:ext>
            </a:extLst>
          </p:cNvPr>
          <p:cNvPicPr>
            <a:picLocks noChangeAspect="1"/>
          </p:cNvPicPr>
          <p:nvPr/>
        </p:nvPicPr>
        <p:blipFill rotWithShape="1">
          <a:blip r:embed="rId4"/>
          <a:srcRect l="35295" t="21454" r="20588" b="24799"/>
          <a:stretch/>
        </p:blipFill>
        <p:spPr>
          <a:xfrm rot="624979">
            <a:off x="5972326" y="425476"/>
            <a:ext cx="2846585" cy="1885045"/>
          </a:xfrm>
          <a:prstGeom prst="rect">
            <a:avLst/>
          </a:prstGeom>
        </p:spPr>
      </p:pic>
      <p:pic>
        <p:nvPicPr>
          <p:cNvPr id="10" name="Grafik 9">
            <a:extLst>
              <a:ext uri="{FF2B5EF4-FFF2-40B4-BE49-F238E27FC236}">
                <a16:creationId xmlns:a16="http://schemas.microsoft.com/office/drawing/2014/main" id="{8E291FB9-25CE-4437-B559-07EDFF796A3B}"/>
              </a:ext>
            </a:extLst>
          </p:cNvPr>
          <p:cNvPicPr>
            <a:picLocks noChangeAspect="1"/>
          </p:cNvPicPr>
          <p:nvPr/>
        </p:nvPicPr>
        <p:blipFill rotWithShape="1">
          <a:blip r:embed="rId5"/>
          <a:srcRect l="16134" t="47160" r="15669" b="19902"/>
          <a:stretch/>
        </p:blipFill>
        <p:spPr>
          <a:xfrm>
            <a:off x="478800" y="4204427"/>
            <a:ext cx="8086049" cy="2099173"/>
          </a:xfrm>
          <a:prstGeom prst="rect">
            <a:avLst/>
          </a:prstGeom>
        </p:spPr>
      </p:pic>
      <p:sp>
        <p:nvSpPr>
          <p:cNvPr id="11" name="Rechteck 10">
            <a:extLst>
              <a:ext uri="{FF2B5EF4-FFF2-40B4-BE49-F238E27FC236}">
                <a16:creationId xmlns:a16="http://schemas.microsoft.com/office/drawing/2014/main" id="{7996A49C-319D-4253-8846-FF3E259EA79A}"/>
              </a:ext>
            </a:extLst>
          </p:cNvPr>
          <p:cNvSpPr/>
          <p:nvPr/>
        </p:nvSpPr>
        <p:spPr>
          <a:xfrm>
            <a:off x="487501" y="6209846"/>
            <a:ext cx="5942548" cy="338554"/>
          </a:xfrm>
          <a:prstGeom prst="rect">
            <a:avLst/>
          </a:prstGeom>
        </p:spPr>
        <p:txBody>
          <a:bodyPr wrap="square">
            <a:spAutoFit/>
          </a:bodyPr>
          <a:lstStyle/>
          <a:p>
            <a:r>
              <a:rPr lang="de-DE" sz="1600" dirty="0">
                <a:solidFill>
                  <a:schemeClr val="bg1">
                    <a:lumMod val="50000"/>
                  </a:schemeClr>
                </a:solidFill>
                <a:hlinkClick r:id="rId6"/>
              </a:rPr>
              <a:t>www.biss-fortbildung.de</a:t>
            </a:r>
            <a:r>
              <a:rPr lang="de-DE" sz="1600" dirty="0">
                <a:solidFill>
                  <a:schemeClr val="bg1">
                    <a:lumMod val="50000"/>
                  </a:schemeClr>
                </a:solidFill>
              </a:rPr>
              <a:t> </a:t>
            </a:r>
          </a:p>
        </p:txBody>
      </p:sp>
    </p:spTree>
    <p:custDataLst>
      <p:tags r:id="rId1"/>
    </p:custDataLst>
    <p:extLst>
      <p:ext uri="{BB962C8B-B14F-4D97-AF65-F5344CB8AC3E}">
        <p14:creationId xmlns:p14="http://schemas.microsoft.com/office/powerpoint/2010/main" val="4166975031"/>
      </p:ext>
    </p:extLst>
  </p:cSld>
  <p:clrMapOvr>
    <a:masterClrMapping/>
  </p:clrMapOvr>
  <mc:AlternateContent xmlns:mc="http://schemas.openxmlformats.org/markup-compatibility/2006" xmlns:p14="http://schemas.microsoft.com/office/powerpoint/2010/main">
    <mc:Choice Requires="p14">
      <p:transition spd="slow" p14:dur="2000" advTm="80682"/>
    </mc:Choice>
    <mc:Fallback xmlns="">
      <p:transition spd="slow" advTm="806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29" name="Rechteck 28">
            <a:extLst>
              <a:ext uri="{FF2B5EF4-FFF2-40B4-BE49-F238E27FC236}">
                <a16:creationId xmlns:a16="http://schemas.microsoft.com/office/drawing/2014/main" id="{73623202-CBC4-42AC-8A89-D8FD3344F379}"/>
              </a:ext>
            </a:extLst>
          </p:cNvPr>
          <p:cNvSpPr/>
          <p:nvPr/>
        </p:nvSpPr>
        <p:spPr>
          <a:xfrm>
            <a:off x="56128" y="2597728"/>
            <a:ext cx="2044556" cy="1662544"/>
          </a:xfrm>
          <a:prstGeom prst="rect">
            <a:avLst/>
          </a:prstGeom>
          <a:solidFill>
            <a:schemeClr val="accent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1200"/>
              </a:spcAft>
              <a:buClrTx/>
              <a:buSzTx/>
              <a:buFontTx/>
              <a:buNone/>
              <a:tabLst/>
              <a:defRPr/>
            </a:pPr>
            <a:r>
              <a:rPr lang="en-AU" sz="1600" b="1" kern="0" dirty="0">
                <a:latin typeface="Arial" panose="020B0604020202020204" pitchFamily="34" charset="0"/>
                <a:cs typeface="Arial" panose="020B0604020202020204" pitchFamily="34" charset="0"/>
              </a:rPr>
              <a:t>PD programme for multipliers</a:t>
            </a:r>
            <a:endParaRPr kumimoji="0" lang="en-AU" sz="16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1" name="Rechteck 30">
            <a:extLst>
              <a:ext uri="{FF2B5EF4-FFF2-40B4-BE49-F238E27FC236}">
                <a16:creationId xmlns:a16="http://schemas.microsoft.com/office/drawing/2014/main" id="{35FB1F19-A258-4210-AD3A-A24D3C19D997}"/>
              </a:ext>
            </a:extLst>
          </p:cNvPr>
          <p:cNvSpPr/>
          <p:nvPr/>
        </p:nvSpPr>
        <p:spPr>
          <a:xfrm>
            <a:off x="2158264" y="2597727"/>
            <a:ext cx="2044556" cy="1662544"/>
          </a:xfrm>
          <a:prstGeom prst="rect">
            <a:avLst/>
          </a:prstGeom>
          <a:solidFill>
            <a:schemeClr val="accent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1200"/>
              </a:spcAft>
              <a:buClrTx/>
              <a:buSzTx/>
              <a:buFontTx/>
              <a:buNone/>
              <a:tabLst/>
              <a:defRPr/>
            </a:pPr>
            <a:r>
              <a:rPr lang="en-AU" sz="1600" b="1" kern="0" dirty="0">
                <a:latin typeface="Arial" panose="020B0604020202020204" pitchFamily="34" charset="0"/>
                <a:cs typeface="Arial" panose="020B0604020202020204" pitchFamily="34" charset="0"/>
              </a:rPr>
              <a:t>PD programme for teachers provided by trained multipliers</a:t>
            </a:r>
            <a:endParaRPr kumimoji="0" lang="en-AU" sz="16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7" name="Rechteck 36">
            <a:extLst>
              <a:ext uri="{FF2B5EF4-FFF2-40B4-BE49-F238E27FC236}">
                <a16:creationId xmlns:a16="http://schemas.microsoft.com/office/drawing/2014/main" id="{76B14988-5727-48A1-A575-82810D1EFAF8}"/>
              </a:ext>
            </a:extLst>
          </p:cNvPr>
          <p:cNvSpPr/>
          <p:nvPr/>
        </p:nvSpPr>
        <p:spPr>
          <a:xfrm>
            <a:off x="4260400" y="2597727"/>
            <a:ext cx="2730795" cy="1662545"/>
          </a:xfrm>
          <a:prstGeom prst="rect">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1200"/>
              </a:spcAft>
              <a:buClrTx/>
              <a:buSzTx/>
              <a:buFontTx/>
              <a:buNone/>
              <a:tabLst/>
              <a:defRPr/>
            </a:pPr>
            <a:r>
              <a:rPr kumimoji="0" lang="en-AU" sz="1800" b="1" i="0" u="none" strike="noStrike" kern="0" cap="none" spc="0" normalizeH="0" baseline="0" noProof="0" dirty="0">
                <a:ln>
                  <a:noFill/>
                </a:ln>
                <a:effectLst/>
                <a:uLnTx/>
                <a:uFillTx/>
                <a:latin typeface="Arial" panose="020B0604020202020204" pitchFamily="34" charset="0"/>
                <a:cs typeface="Arial" panose="020B0604020202020204" pitchFamily="34" charset="0"/>
              </a:rPr>
              <a:t>Supported implementation</a:t>
            </a:r>
          </a:p>
        </p:txBody>
      </p:sp>
      <p:cxnSp>
        <p:nvCxnSpPr>
          <p:cNvPr id="38" name="Gerade Verbindung mit Pfeil 37">
            <a:extLst>
              <a:ext uri="{FF2B5EF4-FFF2-40B4-BE49-F238E27FC236}">
                <a16:creationId xmlns:a16="http://schemas.microsoft.com/office/drawing/2014/main" id="{34296612-9A4D-4DED-AB76-24113F9E8FF2}"/>
              </a:ext>
            </a:extLst>
          </p:cNvPr>
          <p:cNvCxnSpPr>
            <a:cxnSpLocks/>
            <a:stCxn id="29" idx="3"/>
            <a:endCxn id="31" idx="1"/>
          </p:cNvCxnSpPr>
          <p:nvPr/>
        </p:nvCxnSpPr>
        <p:spPr>
          <a:xfrm flipV="1">
            <a:off x="2100684" y="3428999"/>
            <a:ext cx="57580" cy="1"/>
          </a:xfrm>
          <a:prstGeom prst="straightConnector1">
            <a:avLst/>
          </a:prstGeom>
          <a:noFill/>
          <a:ln w="9525" cap="flat" cmpd="sng" algn="ctr">
            <a:solidFill>
              <a:srgbClr val="58585A"/>
            </a:solidFill>
            <a:prstDash val="solid"/>
            <a:round/>
            <a:headEnd type="none" w="med" len="med"/>
            <a:tailEnd type="none" w="med" len="med"/>
          </a:ln>
          <a:effectLst/>
        </p:spPr>
      </p:cxnSp>
      <p:cxnSp>
        <p:nvCxnSpPr>
          <p:cNvPr id="39" name="Gerade Verbindung mit Pfeil 38">
            <a:extLst>
              <a:ext uri="{FF2B5EF4-FFF2-40B4-BE49-F238E27FC236}">
                <a16:creationId xmlns:a16="http://schemas.microsoft.com/office/drawing/2014/main" id="{7819F547-8C6A-42BD-AF59-8C4962A82E84}"/>
              </a:ext>
            </a:extLst>
          </p:cNvPr>
          <p:cNvCxnSpPr>
            <a:cxnSpLocks/>
            <a:stCxn id="31" idx="3"/>
            <a:endCxn id="37" idx="1"/>
          </p:cNvCxnSpPr>
          <p:nvPr/>
        </p:nvCxnSpPr>
        <p:spPr>
          <a:xfrm>
            <a:off x="4202820" y="3428999"/>
            <a:ext cx="57580" cy="1"/>
          </a:xfrm>
          <a:prstGeom prst="straightConnector1">
            <a:avLst/>
          </a:prstGeom>
          <a:noFill/>
          <a:ln w="9525" cap="flat" cmpd="sng" algn="ctr">
            <a:solidFill>
              <a:srgbClr val="58585A"/>
            </a:solidFill>
            <a:prstDash val="solid"/>
            <a:round/>
            <a:headEnd type="none" w="med" len="med"/>
            <a:tailEnd type="none" w="med" len="med"/>
          </a:ln>
          <a:effectLst/>
        </p:spPr>
      </p:cxnSp>
      <p:sp>
        <p:nvSpPr>
          <p:cNvPr id="41" name="Rechteck 40">
            <a:extLst>
              <a:ext uri="{FF2B5EF4-FFF2-40B4-BE49-F238E27FC236}">
                <a16:creationId xmlns:a16="http://schemas.microsoft.com/office/drawing/2014/main" id="{922EB669-2ED2-4744-B18F-C9557DBD2363}"/>
              </a:ext>
            </a:extLst>
          </p:cNvPr>
          <p:cNvSpPr/>
          <p:nvPr/>
        </p:nvSpPr>
        <p:spPr>
          <a:xfrm>
            <a:off x="9699" y="4757348"/>
            <a:ext cx="1741677" cy="1150281"/>
          </a:xfrm>
          <a:prstGeom prst="rect">
            <a:avLst/>
          </a:prstGeom>
          <a:solidFill>
            <a:srgbClr val="F4F4F4"/>
          </a:solidFill>
          <a:ln w="12700" cap="flat" cmpd="sng" algn="ctr">
            <a:solidFill>
              <a:srgbClr val="58585A"/>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lang="en-AU" sz="1400" b="1" kern="0" dirty="0">
                <a:latin typeface="Arial" panose="020B0604020202020204" pitchFamily="34" charset="0"/>
                <a:cs typeface="Arial" panose="020B0604020202020204" pitchFamily="34" charset="0"/>
              </a:rPr>
              <a:t>T1 before PD</a:t>
            </a: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a:p>
            <a:pPr marL="285750" lvl="0" indent="-285750" defTabSz="914377">
              <a:buFont typeface="Arial" panose="020B0604020202020204" pitchFamily="34" charset="0"/>
              <a:buChar char="•"/>
              <a:defRPr/>
            </a:pPr>
            <a:r>
              <a:rPr lang="en-AU" sz="1400" kern="0" dirty="0">
                <a:latin typeface="Arial" panose="020B0604020202020204" pitchFamily="34" charset="0"/>
                <a:cs typeface="Arial" panose="020B0604020202020204" pitchFamily="34" charset="0"/>
              </a:rPr>
              <a:t>Individual and contextual pre-conditions</a:t>
            </a: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45" name="Gerade Verbindung mit Pfeil 44">
            <a:extLst>
              <a:ext uri="{FF2B5EF4-FFF2-40B4-BE49-F238E27FC236}">
                <a16:creationId xmlns:a16="http://schemas.microsoft.com/office/drawing/2014/main" id="{D074D81A-FD57-45DC-9748-0CF31A835E1C}"/>
              </a:ext>
            </a:extLst>
          </p:cNvPr>
          <p:cNvCxnSpPr>
            <a:cxnSpLocks/>
            <a:stCxn id="41" idx="0"/>
          </p:cNvCxnSpPr>
          <p:nvPr/>
        </p:nvCxnSpPr>
        <p:spPr>
          <a:xfrm flipV="1">
            <a:off x="880538" y="4260271"/>
            <a:ext cx="1196972" cy="497077"/>
          </a:xfrm>
          <a:prstGeom prst="straightConnector1">
            <a:avLst/>
          </a:prstGeom>
          <a:noFill/>
          <a:ln w="6350" cap="flat" cmpd="sng" algn="ctr">
            <a:solidFill>
              <a:srgbClr val="58585A"/>
            </a:solidFill>
            <a:prstDash val="solid"/>
            <a:miter lim="800000"/>
            <a:tailEnd type="triangle"/>
          </a:ln>
          <a:effectLst/>
        </p:spPr>
      </p:cxnSp>
      <p:sp>
        <p:nvSpPr>
          <p:cNvPr id="46" name="Rechteck 45">
            <a:extLst>
              <a:ext uri="{FF2B5EF4-FFF2-40B4-BE49-F238E27FC236}">
                <a16:creationId xmlns:a16="http://schemas.microsoft.com/office/drawing/2014/main" id="{2163151C-042A-4287-99B3-C7635294C864}"/>
              </a:ext>
            </a:extLst>
          </p:cNvPr>
          <p:cNvSpPr/>
          <p:nvPr/>
        </p:nvSpPr>
        <p:spPr>
          <a:xfrm>
            <a:off x="7048775" y="2597727"/>
            <a:ext cx="1967067" cy="1662545"/>
          </a:xfrm>
          <a:prstGeom prst="rect">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lvl="0" algn="ctr" defTabSz="914377">
              <a:spcAft>
                <a:spcPts val="1200"/>
              </a:spcAft>
              <a:defRPr/>
            </a:pPr>
            <a:r>
              <a:rPr lang="en-AU" sz="1600" b="1" kern="0" dirty="0">
                <a:latin typeface="Arial" panose="020B0604020202020204" pitchFamily="34" charset="0"/>
                <a:cs typeface="Arial" panose="020B0604020202020204" pitchFamily="34" charset="0"/>
              </a:rPr>
              <a:t>Self-organised implementation</a:t>
            </a:r>
          </a:p>
        </p:txBody>
      </p:sp>
      <p:cxnSp>
        <p:nvCxnSpPr>
          <p:cNvPr id="48" name="Gerade Verbindung mit Pfeil 47">
            <a:extLst>
              <a:ext uri="{FF2B5EF4-FFF2-40B4-BE49-F238E27FC236}">
                <a16:creationId xmlns:a16="http://schemas.microsoft.com/office/drawing/2014/main" id="{D587DD34-C36A-4D09-91F6-B69E239D738A}"/>
              </a:ext>
            </a:extLst>
          </p:cNvPr>
          <p:cNvCxnSpPr>
            <a:cxnSpLocks/>
            <a:stCxn id="37" idx="3"/>
            <a:endCxn id="46" idx="1"/>
          </p:cNvCxnSpPr>
          <p:nvPr/>
        </p:nvCxnSpPr>
        <p:spPr>
          <a:xfrm>
            <a:off x="6991195" y="3429000"/>
            <a:ext cx="57580" cy="0"/>
          </a:xfrm>
          <a:prstGeom prst="straightConnector1">
            <a:avLst/>
          </a:prstGeom>
          <a:noFill/>
          <a:ln w="9525" cap="flat" cmpd="sng" algn="ctr">
            <a:solidFill>
              <a:srgbClr val="58585A"/>
            </a:solidFill>
            <a:prstDash val="solid"/>
            <a:round/>
            <a:headEnd type="none" w="med" len="med"/>
            <a:tailEnd type="none" w="med" len="med"/>
          </a:ln>
          <a:effectLst/>
        </p:spPr>
      </p:cxnSp>
      <p:sp>
        <p:nvSpPr>
          <p:cNvPr id="23" name="Rechteck 22">
            <a:extLst>
              <a:ext uri="{FF2B5EF4-FFF2-40B4-BE49-F238E27FC236}">
                <a16:creationId xmlns:a16="http://schemas.microsoft.com/office/drawing/2014/main" id="{C31335D2-983C-4E63-9B74-9303FA3C49C4}"/>
              </a:ext>
            </a:extLst>
          </p:cNvPr>
          <p:cNvSpPr/>
          <p:nvPr/>
        </p:nvSpPr>
        <p:spPr>
          <a:xfrm>
            <a:off x="1851449" y="4757348"/>
            <a:ext cx="1709162" cy="1150292"/>
          </a:xfrm>
          <a:prstGeom prst="rect">
            <a:avLst/>
          </a:prstGeom>
          <a:solidFill>
            <a:srgbClr val="F4F4F4"/>
          </a:solidFill>
          <a:ln w="12700" cap="flat" cmpd="sng" algn="ctr">
            <a:solidFill>
              <a:srgbClr val="58585A"/>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T2 </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directly after PD programme</a:t>
            </a:r>
          </a:p>
          <a:p>
            <a:pPr marL="285750" indent="-285750" defTabSz="914377">
              <a:buFont typeface="Arial" panose="020B0604020202020204" pitchFamily="34" charset="0"/>
              <a:buChar char="•"/>
              <a:defRPr/>
            </a:pPr>
            <a:r>
              <a:rPr lang="en-AU" sz="1400" kern="0" dirty="0">
                <a:latin typeface="Arial" panose="020B0604020202020204" pitchFamily="34" charset="0"/>
                <a:cs typeface="Arial" panose="020B0604020202020204" pitchFamily="34" charset="0"/>
              </a:rPr>
              <a:t>Teacher beliefs</a:t>
            </a:r>
            <a:endPar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24" name="Gerade Verbindung mit Pfeil 23">
            <a:extLst>
              <a:ext uri="{FF2B5EF4-FFF2-40B4-BE49-F238E27FC236}">
                <a16:creationId xmlns:a16="http://schemas.microsoft.com/office/drawing/2014/main" id="{5014C4C5-7F7D-4B4D-AFE5-A9F4256A8B3D}"/>
              </a:ext>
            </a:extLst>
          </p:cNvPr>
          <p:cNvCxnSpPr>
            <a:cxnSpLocks/>
            <a:stCxn id="23" idx="0"/>
          </p:cNvCxnSpPr>
          <p:nvPr/>
        </p:nvCxnSpPr>
        <p:spPr>
          <a:xfrm flipV="1">
            <a:off x="2706030" y="4280820"/>
            <a:ext cx="1540864" cy="476528"/>
          </a:xfrm>
          <a:prstGeom prst="straightConnector1">
            <a:avLst/>
          </a:prstGeom>
          <a:noFill/>
          <a:ln w="6350" cap="flat" cmpd="sng" algn="ctr">
            <a:solidFill>
              <a:srgbClr val="58585A"/>
            </a:solidFill>
            <a:prstDash val="solid"/>
            <a:miter lim="800000"/>
            <a:tailEnd type="triangle"/>
          </a:ln>
          <a:effectLst/>
        </p:spPr>
      </p:cxnSp>
      <p:sp>
        <p:nvSpPr>
          <p:cNvPr id="25" name="Rechteck 24">
            <a:extLst>
              <a:ext uri="{FF2B5EF4-FFF2-40B4-BE49-F238E27FC236}">
                <a16:creationId xmlns:a16="http://schemas.microsoft.com/office/drawing/2014/main" id="{52880809-7FFD-4415-9499-CF140E480982}"/>
              </a:ext>
            </a:extLst>
          </p:cNvPr>
          <p:cNvSpPr/>
          <p:nvPr/>
        </p:nvSpPr>
        <p:spPr>
          <a:xfrm>
            <a:off x="3604685" y="4757348"/>
            <a:ext cx="1780538" cy="1150292"/>
          </a:xfrm>
          <a:prstGeom prst="rect">
            <a:avLst/>
          </a:prstGeom>
          <a:solidFill>
            <a:srgbClr val="F4F4F4"/>
          </a:solidFill>
          <a:ln w="12700" cap="flat" cmpd="sng" algn="ctr">
            <a:solidFill>
              <a:srgbClr val="58585A"/>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T3 </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after 3 months of implementation</a:t>
            </a:r>
          </a:p>
          <a:p>
            <a:pPr marL="285750" indent="-285750" defTabSz="914377">
              <a:buFont typeface="Arial" panose="020B0604020202020204" pitchFamily="34" charset="0"/>
              <a:buChar char="•"/>
              <a:defRPr/>
            </a:pPr>
            <a:r>
              <a:rPr lang="en-AU" sz="1400" kern="0" dirty="0">
                <a:latin typeface="Arial" panose="020B0604020202020204" pitchFamily="34" charset="0"/>
                <a:cs typeface="Arial" panose="020B0604020202020204" pitchFamily="34" charset="0"/>
              </a:rPr>
              <a:t>Teacher beliefs and behaviour</a:t>
            </a:r>
            <a:endPar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26" name="Gerade Verbindung mit Pfeil 25">
            <a:extLst>
              <a:ext uri="{FF2B5EF4-FFF2-40B4-BE49-F238E27FC236}">
                <a16:creationId xmlns:a16="http://schemas.microsoft.com/office/drawing/2014/main" id="{DB406D31-FDD1-4B95-B372-FBB1EBE25A59}"/>
              </a:ext>
            </a:extLst>
          </p:cNvPr>
          <p:cNvCxnSpPr>
            <a:cxnSpLocks/>
            <a:stCxn id="25" idx="0"/>
            <a:endCxn id="37" idx="2"/>
          </p:cNvCxnSpPr>
          <p:nvPr/>
        </p:nvCxnSpPr>
        <p:spPr>
          <a:xfrm flipV="1">
            <a:off x="4494954" y="4260272"/>
            <a:ext cx="1130844" cy="497076"/>
          </a:xfrm>
          <a:prstGeom prst="straightConnector1">
            <a:avLst/>
          </a:prstGeom>
          <a:noFill/>
          <a:ln w="6350" cap="flat" cmpd="sng" algn="ctr">
            <a:solidFill>
              <a:srgbClr val="58585A"/>
            </a:solidFill>
            <a:prstDash val="solid"/>
            <a:miter lim="800000"/>
            <a:tailEnd type="triangle"/>
          </a:ln>
          <a:effectLst/>
        </p:spPr>
      </p:cxnSp>
      <p:sp>
        <p:nvSpPr>
          <p:cNvPr id="27" name="Rechteck 26">
            <a:extLst>
              <a:ext uri="{FF2B5EF4-FFF2-40B4-BE49-F238E27FC236}">
                <a16:creationId xmlns:a16="http://schemas.microsoft.com/office/drawing/2014/main" id="{369600B6-2D29-41C7-B209-938DE8952D64}"/>
              </a:ext>
            </a:extLst>
          </p:cNvPr>
          <p:cNvSpPr/>
          <p:nvPr/>
        </p:nvSpPr>
        <p:spPr>
          <a:xfrm>
            <a:off x="5441221" y="4757339"/>
            <a:ext cx="1780537" cy="1150290"/>
          </a:xfrm>
          <a:prstGeom prst="rect">
            <a:avLst/>
          </a:prstGeom>
          <a:solidFill>
            <a:srgbClr val="F4F4F4"/>
          </a:solidFill>
          <a:ln w="12700" cap="flat" cmpd="sng" algn="ctr">
            <a:solidFill>
              <a:srgbClr val="58585A"/>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T4</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after 6 months of implementation</a:t>
            </a:r>
          </a:p>
          <a:p>
            <a:pPr marL="285750" indent="-285750" defTabSz="914377">
              <a:buFont typeface="Arial" panose="020B0604020202020204" pitchFamily="34" charset="0"/>
              <a:buChar char="•"/>
              <a:defRPr/>
            </a:pPr>
            <a:r>
              <a:rPr lang="en-AU" sz="1400" kern="0" dirty="0">
                <a:latin typeface="Arial" panose="020B0604020202020204" pitchFamily="34" charset="0"/>
                <a:cs typeface="Arial" panose="020B0604020202020204" pitchFamily="34" charset="0"/>
              </a:rPr>
              <a:t>Teacher beliefs and behaviour</a:t>
            </a:r>
          </a:p>
          <a:p>
            <a:pPr marL="285750" marR="0" lvl="0" indent="-285750"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 </a:t>
            </a: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28" name="Gerade Verbindung mit Pfeil 27">
            <a:extLst>
              <a:ext uri="{FF2B5EF4-FFF2-40B4-BE49-F238E27FC236}">
                <a16:creationId xmlns:a16="http://schemas.microsoft.com/office/drawing/2014/main" id="{411D3158-44DF-4FE3-B780-14DC13F3B737}"/>
              </a:ext>
            </a:extLst>
          </p:cNvPr>
          <p:cNvCxnSpPr>
            <a:cxnSpLocks/>
            <a:stCxn id="27" idx="0"/>
          </p:cNvCxnSpPr>
          <p:nvPr/>
        </p:nvCxnSpPr>
        <p:spPr>
          <a:xfrm flipV="1">
            <a:off x="6331490" y="4280819"/>
            <a:ext cx="703779" cy="476520"/>
          </a:xfrm>
          <a:prstGeom prst="straightConnector1">
            <a:avLst/>
          </a:prstGeom>
          <a:noFill/>
          <a:ln w="6350" cap="flat" cmpd="sng" algn="ctr">
            <a:solidFill>
              <a:srgbClr val="58585A"/>
            </a:solidFill>
            <a:prstDash val="solid"/>
            <a:miter lim="800000"/>
            <a:tailEnd type="triangle"/>
          </a:ln>
          <a:effectLst/>
        </p:spPr>
      </p:cxnSp>
      <p:sp>
        <p:nvSpPr>
          <p:cNvPr id="33" name="Rechteck 32">
            <a:extLst>
              <a:ext uri="{FF2B5EF4-FFF2-40B4-BE49-F238E27FC236}">
                <a16:creationId xmlns:a16="http://schemas.microsoft.com/office/drawing/2014/main" id="{10E3DCF1-8DDE-46AC-B754-2A78FABAA4E4}"/>
              </a:ext>
            </a:extLst>
          </p:cNvPr>
          <p:cNvSpPr/>
          <p:nvPr/>
        </p:nvSpPr>
        <p:spPr>
          <a:xfrm>
            <a:off x="7277756" y="4757348"/>
            <a:ext cx="1780538" cy="1150290"/>
          </a:xfrm>
          <a:prstGeom prst="rect">
            <a:avLst/>
          </a:prstGeom>
          <a:solidFill>
            <a:srgbClr val="F4F4F4"/>
          </a:solidFill>
          <a:ln w="12700" cap="flat" cmpd="sng" algn="ctr">
            <a:solidFill>
              <a:srgbClr val="58585A"/>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T5</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after 10 months of implementation</a:t>
            </a:r>
          </a:p>
          <a:p>
            <a:pPr marL="285750" indent="-285750" defTabSz="914377">
              <a:buFont typeface="Arial" panose="020B0604020202020204" pitchFamily="34" charset="0"/>
              <a:buChar char="•"/>
              <a:defRPr/>
            </a:pPr>
            <a:r>
              <a:rPr lang="en-AU" sz="1400" kern="0" dirty="0">
                <a:latin typeface="Arial" panose="020B0604020202020204" pitchFamily="34" charset="0"/>
                <a:cs typeface="Arial" panose="020B0604020202020204" pitchFamily="34" charset="0"/>
              </a:rPr>
              <a:t>Teacher beliefs and behaviour</a:t>
            </a:r>
          </a:p>
          <a:p>
            <a:pPr marL="285750" marR="0" lvl="0" indent="-285750"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34" name="Gerade Verbindung mit Pfeil 33">
            <a:extLst>
              <a:ext uri="{FF2B5EF4-FFF2-40B4-BE49-F238E27FC236}">
                <a16:creationId xmlns:a16="http://schemas.microsoft.com/office/drawing/2014/main" id="{9979B8F9-A478-4EB1-870B-C2F72EEA9267}"/>
              </a:ext>
            </a:extLst>
          </p:cNvPr>
          <p:cNvCxnSpPr>
            <a:cxnSpLocks/>
            <a:stCxn id="33" idx="0"/>
          </p:cNvCxnSpPr>
          <p:nvPr/>
        </p:nvCxnSpPr>
        <p:spPr>
          <a:xfrm flipV="1">
            <a:off x="8168025" y="4280819"/>
            <a:ext cx="890269" cy="476529"/>
          </a:xfrm>
          <a:prstGeom prst="straightConnector1">
            <a:avLst/>
          </a:prstGeom>
          <a:noFill/>
          <a:ln w="6350" cap="flat" cmpd="sng" algn="ctr">
            <a:solidFill>
              <a:srgbClr val="58585A"/>
            </a:solidFill>
            <a:prstDash val="solid"/>
            <a:miter lim="800000"/>
            <a:tailEnd type="triangle"/>
          </a:ln>
          <a:effectLst/>
        </p:spPr>
      </p:cxnSp>
      <p:sp>
        <p:nvSpPr>
          <p:cNvPr id="16" name="Inhaltsplatzhalter 8">
            <a:extLst>
              <a:ext uri="{FF2B5EF4-FFF2-40B4-BE49-F238E27FC236}">
                <a16:creationId xmlns:a16="http://schemas.microsoft.com/office/drawing/2014/main" id="{D6D3BB93-5272-27C2-B270-B8FFAA566758}"/>
              </a:ext>
            </a:extLst>
          </p:cNvPr>
          <p:cNvSpPr>
            <a:spLocks noGrp="1"/>
          </p:cNvSpPr>
          <p:nvPr>
            <p:ph idx="1"/>
          </p:nvPr>
        </p:nvSpPr>
        <p:spPr>
          <a:xfrm>
            <a:off x="612000" y="1537200"/>
            <a:ext cx="7542000" cy="452049"/>
          </a:xfrm>
        </p:spPr>
        <p:txBody>
          <a:bodyPr/>
          <a:lstStyle/>
          <a:p>
            <a:r>
              <a:rPr lang="en-AU" u="sng" dirty="0">
                <a:latin typeface="Arial" panose="020B0604020202020204" pitchFamily="34" charset="0"/>
                <a:cs typeface="Arial" panose="020B0604020202020204" pitchFamily="34" charset="0"/>
              </a:rPr>
              <a:t>Measures: </a:t>
            </a:r>
          </a:p>
        </p:txBody>
      </p:sp>
    </p:spTree>
    <p:custDataLst>
      <p:tags r:id="rId1"/>
    </p:custDataLst>
    <p:extLst>
      <p:ext uri="{BB962C8B-B14F-4D97-AF65-F5344CB8AC3E}">
        <p14:creationId xmlns:p14="http://schemas.microsoft.com/office/powerpoint/2010/main" val="1695833354"/>
      </p:ext>
    </p:extLst>
  </p:cSld>
  <p:clrMapOvr>
    <a:masterClrMapping/>
  </p:clrMapOvr>
  <mc:AlternateContent xmlns:mc="http://schemas.openxmlformats.org/markup-compatibility/2006" xmlns:p14="http://schemas.microsoft.com/office/powerpoint/2010/main">
    <mc:Choice Requires="p14">
      <p:transition spd="slow" p14:dur="2000" advTm="80682"/>
    </mc:Choice>
    <mc:Fallback xmlns="">
      <p:transition spd="slow" advTm="806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13</a:t>
            </a:fld>
            <a:endParaRPr lang="de-DE"/>
          </a:p>
        </p:txBody>
      </p:sp>
      <p:graphicFrame>
        <p:nvGraphicFramePr>
          <p:cNvPr id="6" name="Tabelle 5">
            <a:extLst>
              <a:ext uri="{FF2B5EF4-FFF2-40B4-BE49-F238E27FC236}">
                <a16:creationId xmlns:a16="http://schemas.microsoft.com/office/drawing/2014/main" id="{A91D2315-D869-4A9A-B8BD-CE9617ECA526}"/>
              </a:ext>
            </a:extLst>
          </p:cNvPr>
          <p:cNvGraphicFramePr>
            <a:graphicFrameLocks noGrp="1"/>
          </p:cNvGraphicFramePr>
          <p:nvPr>
            <p:extLst>
              <p:ext uri="{D42A27DB-BD31-4B8C-83A1-F6EECF244321}">
                <p14:modId xmlns:p14="http://schemas.microsoft.com/office/powerpoint/2010/main" val="950269567"/>
              </p:ext>
            </p:extLst>
          </p:nvPr>
        </p:nvGraphicFramePr>
        <p:xfrm>
          <a:off x="132449" y="2158450"/>
          <a:ext cx="8732797" cy="4116998"/>
        </p:xfrm>
        <a:graphic>
          <a:graphicData uri="http://schemas.openxmlformats.org/drawingml/2006/table">
            <a:tbl>
              <a:tblPr firstRow="1" bandRow="1">
                <a:tableStyleId>{5C22544A-7EE6-4342-B048-85BDC9FD1C3A}</a:tableStyleId>
              </a:tblPr>
              <a:tblGrid>
                <a:gridCol w="2398903">
                  <a:extLst>
                    <a:ext uri="{9D8B030D-6E8A-4147-A177-3AD203B41FA5}">
                      <a16:colId xmlns:a16="http://schemas.microsoft.com/office/drawing/2014/main" val="2055688359"/>
                    </a:ext>
                  </a:extLst>
                </a:gridCol>
                <a:gridCol w="5156852">
                  <a:extLst>
                    <a:ext uri="{9D8B030D-6E8A-4147-A177-3AD203B41FA5}">
                      <a16:colId xmlns:a16="http://schemas.microsoft.com/office/drawing/2014/main" val="3754882551"/>
                    </a:ext>
                  </a:extLst>
                </a:gridCol>
                <a:gridCol w="1177042">
                  <a:extLst>
                    <a:ext uri="{9D8B030D-6E8A-4147-A177-3AD203B41FA5}">
                      <a16:colId xmlns:a16="http://schemas.microsoft.com/office/drawing/2014/main" val="542127677"/>
                    </a:ext>
                  </a:extLst>
                </a:gridCol>
              </a:tblGrid>
              <a:tr h="240361">
                <a:tc>
                  <a:txBody>
                    <a:bodyPr/>
                    <a:lstStyle/>
                    <a:p>
                      <a:endParaRPr lang="de-DE" sz="1600" dirty="0"/>
                    </a:p>
                  </a:txBody>
                  <a:tcPr/>
                </a:tc>
                <a:tc>
                  <a:txBody>
                    <a:bodyPr/>
                    <a:lstStyle/>
                    <a:p>
                      <a:pPr algn="ctr"/>
                      <a:r>
                        <a:rPr lang="de-DE" sz="1800" b="1" dirty="0"/>
                        <a:t>Item </a:t>
                      </a:r>
                      <a:r>
                        <a:rPr lang="de-DE" sz="1800" b="1" dirty="0" err="1"/>
                        <a:t>example</a:t>
                      </a:r>
                      <a:endParaRPr lang="de-DE" sz="1800" b="1" dirty="0"/>
                    </a:p>
                  </a:txBody>
                  <a:tcPr anchor="ctr"/>
                </a:tc>
                <a:tc>
                  <a:txBody>
                    <a:bodyPr/>
                    <a:lstStyle/>
                    <a:p>
                      <a:pPr algn="ctr"/>
                      <a:r>
                        <a:rPr lang="de-DE" sz="1400" b="1" dirty="0"/>
                        <a:t>Cronbachs Alpha</a:t>
                      </a:r>
                      <a:endParaRPr lang="de-DE" sz="1800" b="1" dirty="0"/>
                    </a:p>
                  </a:txBody>
                  <a:tcPr anchor="ctr"/>
                </a:tc>
                <a:extLst>
                  <a:ext uri="{0D108BD9-81ED-4DB2-BD59-A6C34878D82A}">
                    <a16:rowId xmlns:a16="http://schemas.microsoft.com/office/drawing/2014/main" val="2583866611"/>
                  </a:ext>
                </a:extLst>
              </a:tr>
              <a:tr h="276518">
                <a:tc gridSpan="3">
                  <a:txBody>
                    <a:bodyPr/>
                    <a:lstStyle/>
                    <a:p>
                      <a:pPr>
                        <a:lnSpc>
                          <a:spcPct val="100000"/>
                        </a:lnSpc>
                      </a:pPr>
                      <a:r>
                        <a:rPr lang="de-DE" sz="1800" dirty="0">
                          <a:effectLst/>
                          <a:latin typeface="+mj-lt"/>
                          <a:ea typeface="Times New Roman" panose="02020603050405020304" pitchFamily="18" charset="0"/>
                        </a:rPr>
                        <a:t>TEACHER BELIEFS</a:t>
                      </a:r>
                    </a:p>
                  </a:txBody>
                  <a:tcPr marL="68580" marR="68580" marT="0" marB="0">
                    <a:solidFill>
                      <a:schemeClr val="accent2">
                        <a:lumMod val="60000"/>
                        <a:lumOff val="40000"/>
                      </a:schemeClr>
                    </a:solidFill>
                  </a:tcPr>
                </a:tc>
                <a:tc hMerge="1">
                  <a:txBody>
                    <a:bodyPr/>
                    <a:lstStyle/>
                    <a:p>
                      <a:pPr>
                        <a:lnSpc>
                          <a:spcPct val="100000"/>
                        </a:lnSpc>
                      </a:pPr>
                      <a:endParaRPr lang="de-DE" sz="1600">
                        <a:effectLst/>
                        <a:latin typeface="+mj-lt"/>
                        <a:ea typeface="Times New Roman" panose="02020603050405020304" pitchFamily="18" charset="0"/>
                      </a:endParaRPr>
                    </a:p>
                  </a:txBody>
                  <a:tcPr marL="68580" marR="68580" marT="0" marB="0"/>
                </a:tc>
                <a:tc hMerge="1">
                  <a:txBody>
                    <a:bodyPr/>
                    <a:lstStyle/>
                    <a:p>
                      <a:endParaRPr lang="de-DE"/>
                    </a:p>
                  </a:txBody>
                  <a:tcPr/>
                </a:tc>
                <a:extLst>
                  <a:ext uri="{0D108BD9-81ED-4DB2-BD59-A6C34878D82A}">
                    <a16:rowId xmlns:a16="http://schemas.microsoft.com/office/drawing/2014/main" val="615987617"/>
                  </a:ext>
                </a:extLst>
              </a:tr>
              <a:tr h="281347">
                <a:tc>
                  <a:txBody>
                    <a:bodyPr/>
                    <a:lstStyle/>
                    <a:p>
                      <a:pPr>
                        <a:lnSpc>
                          <a:spcPct val="100000"/>
                        </a:lnSpc>
                      </a:pPr>
                      <a:r>
                        <a:rPr lang="en-AU" sz="1600" dirty="0">
                          <a:effectLst/>
                          <a:latin typeface="+mj-lt"/>
                          <a:ea typeface="Times New Roman" panose="02020603050405020304" pitchFamily="18" charset="0"/>
                        </a:rPr>
                        <a:t>Acceptability </a:t>
                      </a:r>
                    </a:p>
                    <a:p>
                      <a:pPr>
                        <a:lnSpc>
                          <a:spcPct val="100000"/>
                        </a:lnSpc>
                      </a:pPr>
                      <a:r>
                        <a:rPr lang="en-AU" sz="1200" dirty="0">
                          <a:effectLst/>
                          <a:latin typeface="+mj-lt"/>
                          <a:ea typeface="Times New Roman" panose="02020603050405020304" pitchFamily="18" charset="0"/>
                        </a:rPr>
                        <a:t>(</a:t>
                      </a:r>
                      <a:r>
                        <a:rPr lang="en-AU" sz="1200" dirty="0" err="1">
                          <a:effectLst/>
                          <a:latin typeface="+mj-lt"/>
                          <a:ea typeface="Times New Roman" panose="02020603050405020304" pitchFamily="18" charset="0"/>
                        </a:rPr>
                        <a:t>Meudt</a:t>
                      </a:r>
                      <a:r>
                        <a:rPr lang="en-AU" sz="1200" dirty="0">
                          <a:effectLst/>
                          <a:latin typeface="+mj-lt"/>
                          <a:ea typeface="Times New Roman" panose="02020603050405020304" pitchFamily="18" charset="0"/>
                        </a:rPr>
                        <a:t> et al., 2020)</a:t>
                      </a:r>
                      <a:endParaRPr lang="de-DE" sz="12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I like the approach of the Reading Athlete.</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a:t>[.71;.86]</a:t>
                      </a:r>
                      <a:endParaRPr lang="de-DE" sz="1600">
                        <a:effectLst/>
                        <a:latin typeface="+mj-lt"/>
                        <a:ea typeface="Times New Roman" panose="02020603050405020304" pitchFamily="18" charset="0"/>
                      </a:endParaRPr>
                    </a:p>
                  </a:txBody>
                  <a:tcPr anchor="ctr"/>
                </a:tc>
                <a:extLst>
                  <a:ext uri="{0D108BD9-81ED-4DB2-BD59-A6C34878D82A}">
                    <a16:rowId xmlns:a16="http://schemas.microsoft.com/office/drawing/2014/main" val="885954833"/>
                  </a:ext>
                </a:extLst>
              </a:tr>
              <a:tr h="284395">
                <a:tc>
                  <a:txBody>
                    <a:bodyPr/>
                    <a:lstStyle/>
                    <a:p>
                      <a:pPr>
                        <a:lnSpc>
                          <a:spcPct val="100000"/>
                        </a:lnSpc>
                      </a:pPr>
                      <a:r>
                        <a:rPr lang="en-AU" sz="1600" dirty="0">
                          <a:effectLst/>
                          <a:latin typeface="+mj-lt"/>
                          <a:ea typeface="Times New Roman" panose="02020603050405020304" pitchFamily="18" charset="0"/>
                        </a:rPr>
                        <a:t>Feasibility </a:t>
                      </a:r>
                    </a:p>
                    <a:p>
                      <a:pPr>
                        <a:lnSpc>
                          <a:spcPct val="100000"/>
                        </a:lnSpc>
                      </a:pPr>
                      <a:r>
                        <a:rPr lang="en-AU" sz="1200" kern="1200" dirty="0">
                          <a:solidFill>
                            <a:schemeClr val="dk1"/>
                          </a:solidFill>
                          <a:effectLst/>
                          <a:latin typeface="+mj-lt"/>
                          <a:ea typeface="Times New Roman" panose="02020603050405020304" pitchFamily="18" charset="0"/>
                          <a:cs typeface="+mn-cs"/>
                        </a:rPr>
                        <a:t>(</a:t>
                      </a:r>
                      <a:r>
                        <a:rPr lang="en-AU" sz="1200" kern="1200" dirty="0" err="1">
                          <a:solidFill>
                            <a:schemeClr val="dk1"/>
                          </a:solidFill>
                          <a:effectLst/>
                          <a:latin typeface="+mj-lt"/>
                          <a:ea typeface="Times New Roman" panose="02020603050405020304" pitchFamily="18" charset="0"/>
                          <a:cs typeface="+mn-cs"/>
                        </a:rPr>
                        <a:t>Meudt</a:t>
                      </a:r>
                      <a:r>
                        <a:rPr lang="en-AU" sz="1200" kern="1200" dirty="0">
                          <a:solidFill>
                            <a:schemeClr val="dk1"/>
                          </a:solidFill>
                          <a:effectLst/>
                          <a:latin typeface="+mj-lt"/>
                          <a:ea typeface="Times New Roman" panose="02020603050405020304" pitchFamily="18" charset="0"/>
                          <a:cs typeface="+mn-cs"/>
                        </a:rPr>
                        <a:t> et al., 2020)</a:t>
                      </a:r>
                      <a:endParaRPr lang="de-DE" sz="12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a:effectLst/>
                          <a:latin typeface="+mj-lt"/>
                          <a:ea typeface="Times New Roman" panose="02020603050405020304" pitchFamily="18" charset="0"/>
                        </a:rPr>
                        <a:t>I find the effort associated with the Reading Athlete reasonable.</a:t>
                      </a:r>
                      <a:endParaRPr lang="de-DE" sz="160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a:t>[.87;.91]</a:t>
                      </a:r>
                      <a:endParaRPr lang="de-DE" sz="1600">
                        <a:effectLst/>
                        <a:latin typeface="+mj-lt"/>
                        <a:ea typeface="Times New Roman" panose="02020603050405020304" pitchFamily="18" charset="0"/>
                      </a:endParaRPr>
                    </a:p>
                  </a:txBody>
                  <a:tcPr anchor="ctr"/>
                </a:tc>
                <a:extLst>
                  <a:ext uri="{0D108BD9-81ED-4DB2-BD59-A6C34878D82A}">
                    <a16:rowId xmlns:a16="http://schemas.microsoft.com/office/drawing/2014/main" val="2017867391"/>
                  </a:ext>
                </a:extLst>
              </a:tr>
              <a:tr h="171619">
                <a:tc>
                  <a:txBody>
                    <a:bodyPr/>
                    <a:lstStyle/>
                    <a:p>
                      <a:pPr>
                        <a:lnSpc>
                          <a:spcPct val="100000"/>
                        </a:lnSpc>
                      </a:pPr>
                      <a:r>
                        <a:rPr lang="en-AU" sz="1600" dirty="0">
                          <a:effectLst/>
                          <a:latin typeface="+mj-lt"/>
                          <a:ea typeface="Times New Roman" panose="02020603050405020304" pitchFamily="18" charset="0"/>
                        </a:rPr>
                        <a:t>Self-efficacy</a:t>
                      </a:r>
                    </a:p>
                    <a:p>
                      <a:pPr>
                        <a:lnSpc>
                          <a:spcPct val="100000"/>
                        </a:lnSpc>
                      </a:pPr>
                      <a:r>
                        <a:rPr lang="en-AU" sz="1200" dirty="0">
                          <a:effectLst/>
                          <a:latin typeface="+mj-lt"/>
                          <a:ea typeface="Times New Roman" panose="02020603050405020304" pitchFamily="18" charset="0"/>
                        </a:rPr>
                        <a:t>(</a:t>
                      </a:r>
                      <a:r>
                        <a:rPr lang="en-AU" sz="1200" kern="1200" dirty="0">
                          <a:solidFill>
                            <a:schemeClr val="dk1"/>
                          </a:solidFill>
                          <a:effectLst/>
                          <a:latin typeface="+mj-lt"/>
                          <a:ea typeface="+mn-ea"/>
                          <a:cs typeface="+mn-cs"/>
                        </a:rPr>
                        <a:t>Schmitz &amp; Schwarzer, 2000)</a:t>
                      </a:r>
                      <a:endParaRPr lang="de-DE" sz="12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I trust myself to be able to inspire all students to read.</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[.74;.88]</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4221111053"/>
                  </a:ext>
                </a:extLst>
              </a:tr>
              <a:tr h="58014">
                <a:tc gridSpan="3">
                  <a:txBody>
                    <a:bodyPr/>
                    <a:lstStyle/>
                    <a:p>
                      <a:pPr algn="l">
                        <a:lnSpc>
                          <a:spcPct val="100000"/>
                        </a:lnSpc>
                      </a:pPr>
                      <a:r>
                        <a:rPr lang="de-DE" sz="1800" dirty="0">
                          <a:effectLst/>
                          <a:latin typeface="+mj-lt"/>
                          <a:ea typeface="Times New Roman" panose="02020603050405020304" pitchFamily="18" charset="0"/>
                        </a:rPr>
                        <a:t>TEACHER BEHAVIOUR</a:t>
                      </a:r>
                    </a:p>
                  </a:txBody>
                  <a:tcPr marL="68580" marR="68580" marT="0" marB="0">
                    <a:solidFill>
                      <a:schemeClr val="accent2">
                        <a:lumMod val="60000"/>
                        <a:lumOff val="40000"/>
                      </a:schemeClr>
                    </a:solidFill>
                  </a:tcPr>
                </a:tc>
                <a:tc hMerge="1">
                  <a:txBody>
                    <a:bodyPr/>
                    <a:lstStyle/>
                    <a:p>
                      <a:pPr>
                        <a:lnSpc>
                          <a:spcPct val="100000"/>
                        </a:lnSpc>
                      </a:pPr>
                      <a:endParaRPr lang="de-DE" sz="1600" dirty="0">
                        <a:effectLst/>
                        <a:latin typeface="+mj-lt"/>
                        <a:ea typeface="Times New Roman" panose="02020603050405020304" pitchFamily="18" charset="0"/>
                      </a:endParaRPr>
                    </a:p>
                  </a:txBody>
                  <a:tcPr marL="68580" marR="68580" marT="0" marB="0"/>
                </a:tc>
                <a:tc hMerge="1">
                  <a:txBody>
                    <a:bodyPr/>
                    <a:lstStyle/>
                    <a:p>
                      <a:endParaRPr lang="de-DE"/>
                    </a:p>
                  </a:txBody>
                  <a:tcPr/>
                </a:tc>
                <a:extLst>
                  <a:ext uri="{0D108BD9-81ED-4DB2-BD59-A6C34878D82A}">
                    <a16:rowId xmlns:a16="http://schemas.microsoft.com/office/drawing/2014/main" val="4262830182"/>
                  </a:ext>
                </a:extLst>
              </a:tr>
              <a:tr h="622558">
                <a:tc>
                  <a:txBody>
                    <a:bodyPr/>
                    <a:lstStyle/>
                    <a:p>
                      <a:pPr>
                        <a:lnSpc>
                          <a:spcPct val="100000"/>
                        </a:lnSpc>
                      </a:pPr>
                      <a:r>
                        <a:rPr lang="en-AU" sz="1600" dirty="0">
                          <a:effectLst/>
                          <a:latin typeface="+mj-lt"/>
                          <a:ea typeface="Times New Roman" panose="02020603050405020304" pitchFamily="18" charset="0"/>
                        </a:rPr>
                        <a:t>Implementation fidelity </a:t>
                      </a:r>
                    </a:p>
                    <a:p>
                      <a:pPr>
                        <a:lnSpc>
                          <a:spcPct val="100000"/>
                        </a:lnSpc>
                      </a:pPr>
                      <a:r>
                        <a:rPr lang="en-AU" sz="1200" dirty="0">
                          <a:effectLst/>
                          <a:latin typeface="+mj-lt"/>
                          <a:ea typeface="Times New Roman" panose="02020603050405020304" pitchFamily="18" charset="0"/>
                        </a:rPr>
                        <a:t>(</a:t>
                      </a:r>
                      <a:r>
                        <a:rPr lang="en-AU" sz="1200" dirty="0" err="1">
                          <a:effectLst/>
                          <a:latin typeface="+mj-lt"/>
                          <a:ea typeface="Times New Roman" panose="02020603050405020304" pitchFamily="18" charset="0"/>
                        </a:rPr>
                        <a:t>Meudt</a:t>
                      </a:r>
                      <a:r>
                        <a:rPr lang="en-AU" sz="1200" dirty="0">
                          <a:effectLst/>
                          <a:latin typeface="+mj-lt"/>
                          <a:ea typeface="Times New Roman" panose="02020603050405020304" pitchFamily="18" charset="0"/>
                        </a:rPr>
                        <a:t> et al., 2020)</a:t>
                      </a:r>
                      <a:endParaRPr lang="de-DE" sz="16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When using the Reading Athlete, I follow the instructions from the blended learning units and the teacher manual as precisely as possible.</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[.84;.88]</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1573995054"/>
                  </a:ext>
                </a:extLst>
              </a:tr>
              <a:tr h="0">
                <a:tc>
                  <a:txBody>
                    <a:bodyPr/>
                    <a:lstStyle/>
                    <a:p>
                      <a:pPr>
                        <a:lnSpc>
                          <a:spcPct val="100000"/>
                        </a:lnSpc>
                      </a:pPr>
                      <a:r>
                        <a:rPr lang="en-AU" sz="1600" dirty="0">
                          <a:effectLst/>
                          <a:latin typeface="+mj-lt"/>
                          <a:ea typeface="Times New Roman" panose="02020603050405020304" pitchFamily="18" charset="0"/>
                        </a:rPr>
                        <a:t>Innovation use</a:t>
                      </a:r>
                      <a:endParaRPr lang="de-DE" sz="1600" dirty="0">
                        <a:effectLst/>
                        <a:latin typeface="+mj-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dk1"/>
                          </a:solidFill>
                          <a:effectLst/>
                          <a:latin typeface="+mn-lt"/>
                          <a:ea typeface="Times New Roman" panose="02020603050405020304" pitchFamily="18" charset="0"/>
                          <a:cs typeface="+mn-cs"/>
                        </a:rPr>
                        <a:t>(self-developed)</a:t>
                      </a:r>
                      <a:endParaRPr lang="de-DE" sz="1200" kern="1200" dirty="0">
                        <a:solidFill>
                          <a:schemeClr val="dk1"/>
                        </a:solidFill>
                        <a:effectLst/>
                        <a:latin typeface="+mn-lt"/>
                        <a:ea typeface="Times New Roman" panose="02020603050405020304" pitchFamily="18" charset="0"/>
                        <a:cs typeface="+mn-cs"/>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How often per week did you use the Reading Athlete? </a:t>
                      </a:r>
                      <a:endParaRPr lang="de-DE" sz="1600" dirty="0">
                        <a:effectLst/>
                        <a:latin typeface="+mj-lt"/>
                        <a:ea typeface="Times New Roman" panose="02020603050405020304" pitchFamily="18" charset="0"/>
                      </a:endParaRPr>
                    </a:p>
                    <a:p>
                      <a:pPr>
                        <a:lnSpc>
                          <a:spcPct val="100000"/>
                        </a:lnSpc>
                      </a:pPr>
                      <a:r>
                        <a:rPr lang="en-AU" sz="1600" dirty="0">
                          <a:effectLst/>
                          <a:latin typeface="+mj-lt"/>
                          <a:ea typeface="Times New Roman" panose="02020603050405020304" pitchFamily="18" charset="0"/>
                        </a:rPr>
                        <a:t>How many minutes did a session usually last?</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a:t>-</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2968308674"/>
                  </a:ext>
                </a:extLst>
              </a:tr>
              <a:tr h="436795">
                <a:tc>
                  <a:txBody>
                    <a:bodyPr/>
                    <a:lstStyle/>
                    <a:p>
                      <a:pPr>
                        <a:lnSpc>
                          <a:spcPct val="100000"/>
                        </a:lnSpc>
                      </a:pPr>
                      <a:r>
                        <a:rPr lang="en-AU" sz="1600" dirty="0">
                          <a:effectLst/>
                          <a:latin typeface="+mj-lt"/>
                          <a:ea typeface="Times New Roman" panose="02020603050405020304" pitchFamily="18" charset="0"/>
                        </a:rPr>
                        <a:t>Adaptivity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dk1"/>
                          </a:solidFill>
                          <a:effectLst/>
                          <a:latin typeface="+mn-lt"/>
                          <a:ea typeface="Times New Roman" panose="02020603050405020304" pitchFamily="18" charset="0"/>
                          <a:cs typeface="+mn-cs"/>
                        </a:rPr>
                        <a:t>(self-developed)</a:t>
                      </a:r>
                      <a:endParaRPr lang="de-DE" sz="1200" kern="1200" dirty="0">
                        <a:solidFill>
                          <a:schemeClr val="dk1"/>
                        </a:solidFill>
                        <a:effectLst/>
                        <a:latin typeface="+mn-lt"/>
                        <a:ea typeface="Times New Roman" panose="02020603050405020304" pitchFamily="18" charset="0"/>
                        <a:cs typeface="+mn-cs"/>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For what percentage of your pupils have you changed the Reading Athlete method?</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1225102367"/>
                  </a:ext>
                </a:extLst>
              </a:tr>
            </a:tbl>
          </a:graphicData>
        </a:graphic>
      </p:graphicFrame>
      <p:sp>
        <p:nvSpPr>
          <p:cNvPr id="2" name="Inhaltsplatzhalter 8">
            <a:extLst>
              <a:ext uri="{FF2B5EF4-FFF2-40B4-BE49-F238E27FC236}">
                <a16:creationId xmlns:a16="http://schemas.microsoft.com/office/drawing/2014/main" id="{A38E9F27-0A28-6D56-54E7-745778831044}"/>
              </a:ext>
            </a:extLst>
          </p:cNvPr>
          <p:cNvSpPr>
            <a:spLocks noGrp="1"/>
          </p:cNvSpPr>
          <p:nvPr>
            <p:ph idx="1"/>
          </p:nvPr>
        </p:nvSpPr>
        <p:spPr>
          <a:xfrm>
            <a:off x="612000" y="1537200"/>
            <a:ext cx="7542000" cy="452049"/>
          </a:xfrm>
        </p:spPr>
        <p:txBody>
          <a:bodyPr/>
          <a:lstStyle/>
          <a:p>
            <a:r>
              <a:rPr lang="en-AU" u="sng" dirty="0">
                <a:latin typeface="Arial" panose="020B0604020202020204" pitchFamily="34" charset="0"/>
                <a:cs typeface="Arial" panose="020B0604020202020204" pitchFamily="34" charset="0"/>
              </a:rPr>
              <a:t>Measures: </a:t>
            </a:r>
          </a:p>
        </p:txBody>
      </p:sp>
    </p:spTree>
    <p:custDataLst>
      <p:tags r:id="rId1"/>
    </p:custDataLst>
    <p:extLst>
      <p:ext uri="{BB962C8B-B14F-4D97-AF65-F5344CB8AC3E}">
        <p14:creationId xmlns:p14="http://schemas.microsoft.com/office/powerpoint/2010/main" val="347869909"/>
      </p:ext>
    </p:extLst>
  </p:cSld>
  <p:clrMapOvr>
    <a:masterClrMapping/>
  </p:clrMapOvr>
  <mc:AlternateContent xmlns:mc="http://schemas.openxmlformats.org/markup-compatibility/2006" xmlns:p14="http://schemas.microsoft.com/office/powerpoint/2010/main">
    <mc:Choice Requires="p14">
      <p:transition spd="slow" p14:dur="2000" advTm="80682"/>
    </mc:Choice>
    <mc:Fallback xmlns="">
      <p:transition spd="slow" advTm="806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14</a:t>
            </a:fld>
            <a:endParaRPr lang="de-DE"/>
          </a:p>
        </p:txBody>
      </p:sp>
      <p:graphicFrame>
        <p:nvGraphicFramePr>
          <p:cNvPr id="6" name="Tabelle 5">
            <a:extLst>
              <a:ext uri="{FF2B5EF4-FFF2-40B4-BE49-F238E27FC236}">
                <a16:creationId xmlns:a16="http://schemas.microsoft.com/office/drawing/2014/main" id="{A91D2315-D869-4A9A-B8BD-CE9617ECA526}"/>
              </a:ext>
            </a:extLst>
          </p:cNvPr>
          <p:cNvGraphicFramePr>
            <a:graphicFrameLocks noGrp="1"/>
          </p:cNvGraphicFramePr>
          <p:nvPr>
            <p:extLst>
              <p:ext uri="{D42A27DB-BD31-4B8C-83A1-F6EECF244321}">
                <p14:modId xmlns:p14="http://schemas.microsoft.com/office/powerpoint/2010/main" val="2099634968"/>
              </p:ext>
            </p:extLst>
          </p:nvPr>
        </p:nvGraphicFramePr>
        <p:xfrm>
          <a:off x="98492" y="2269086"/>
          <a:ext cx="8732797" cy="3424352"/>
        </p:xfrm>
        <a:graphic>
          <a:graphicData uri="http://schemas.openxmlformats.org/drawingml/2006/table">
            <a:tbl>
              <a:tblPr firstRow="1" bandRow="1">
                <a:tableStyleId>{5C22544A-7EE6-4342-B048-85BDC9FD1C3A}</a:tableStyleId>
              </a:tblPr>
              <a:tblGrid>
                <a:gridCol w="2398903">
                  <a:extLst>
                    <a:ext uri="{9D8B030D-6E8A-4147-A177-3AD203B41FA5}">
                      <a16:colId xmlns:a16="http://schemas.microsoft.com/office/drawing/2014/main" val="2055688359"/>
                    </a:ext>
                  </a:extLst>
                </a:gridCol>
                <a:gridCol w="5156852">
                  <a:extLst>
                    <a:ext uri="{9D8B030D-6E8A-4147-A177-3AD203B41FA5}">
                      <a16:colId xmlns:a16="http://schemas.microsoft.com/office/drawing/2014/main" val="3754882551"/>
                    </a:ext>
                  </a:extLst>
                </a:gridCol>
                <a:gridCol w="1177042">
                  <a:extLst>
                    <a:ext uri="{9D8B030D-6E8A-4147-A177-3AD203B41FA5}">
                      <a16:colId xmlns:a16="http://schemas.microsoft.com/office/drawing/2014/main" val="542127677"/>
                    </a:ext>
                  </a:extLst>
                </a:gridCol>
              </a:tblGrid>
              <a:tr h="299586">
                <a:tc>
                  <a:txBody>
                    <a:bodyPr/>
                    <a:lstStyle/>
                    <a:p>
                      <a:endParaRPr lang="de-DE" sz="1600" dirty="0"/>
                    </a:p>
                  </a:txBody>
                  <a:tcPr/>
                </a:tc>
                <a:tc>
                  <a:txBody>
                    <a:bodyPr/>
                    <a:lstStyle/>
                    <a:p>
                      <a:pPr algn="ctr"/>
                      <a:r>
                        <a:rPr lang="de-DE" sz="1800" b="1" dirty="0"/>
                        <a:t>Item </a:t>
                      </a:r>
                      <a:r>
                        <a:rPr lang="de-DE" sz="1800" b="1" dirty="0" err="1"/>
                        <a:t>example</a:t>
                      </a:r>
                      <a:endParaRPr lang="de-DE" sz="1800" b="1" dirty="0"/>
                    </a:p>
                  </a:txBody>
                  <a:tcPr anchor="ctr"/>
                </a:tc>
                <a:tc>
                  <a:txBody>
                    <a:bodyPr/>
                    <a:lstStyle/>
                    <a:p>
                      <a:pPr algn="ctr"/>
                      <a:r>
                        <a:rPr lang="de-DE" sz="1400" b="1" dirty="0"/>
                        <a:t>Cronbachs Alpha</a:t>
                      </a:r>
                      <a:endParaRPr lang="de-DE" sz="1800" b="1" dirty="0"/>
                    </a:p>
                  </a:txBody>
                  <a:tcPr anchor="ctr"/>
                </a:tc>
                <a:extLst>
                  <a:ext uri="{0D108BD9-81ED-4DB2-BD59-A6C34878D82A}">
                    <a16:rowId xmlns:a16="http://schemas.microsoft.com/office/drawing/2014/main" val="2583866611"/>
                  </a:ext>
                </a:extLst>
              </a:tr>
              <a:tr h="276518">
                <a:tc gridSpan="3">
                  <a:txBody>
                    <a:bodyPr/>
                    <a:lstStyle/>
                    <a:p>
                      <a:pPr>
                        <a:lnSpc>
                          <a:spcPct val="100000"/>
                        </a:lnSpc>
                      </a:pPr>
                      <a:r>
                        <a:rPr lang="de-DE" sz="1800" dirty="0">
                          <a:effectLst/>
                          <a:latin typeface="+mj-lt"/>
                          <a:ea typeface="Times New Roman" panose="02020603050405020304" pitchFamily="18" charset="0"/>
                        </a:rPr>
                        <a:t>INDIVIDUAL PRE-CONDITIONS</a:t>
                      </a:r>
                    </a:p>
                  </a:txBody>
                  <a:tcPr marL="68580" marR="68580" marT="0" marB="0">
                    <a:solidFill>
                      <a:schemeClr val="accent2">
                        <a:lumMod val="60000"/>
                        <a:lumOff val="40000"/>
                      </a:schemeClr>
                    </a:solidFill>
                  </a:tcPr>
                </a:tc>
                <a:tc hMerge="1">
                  <a:txBody>
                    <a:bodyPr/>
                    <a:lstStyle/>
                    <a:p>
                      <a:pPr>
                        <a:lnSpc>
                          <a:spcPct val="100000"/>
                        </a:lnSpc>
                      </a:pPr>
                      <a:endParaRPr lang="de-DE" sz="1600">
                        <a:effectLst/>
                        <a:latin typeface="+mj-lt"/>
                        <a:ea typeface="Times New Roman" panose="02020603050405020304" pitchFamily="18" charset="0"/>
                      </a:endParaRPr>
                    </a:p>
                  </a:txBody>
                  <a:tcPr marL="68580" marR="68580" marT="0" marB="0"/>
                </a:tc>
                <a:tc hMerge="1">
                  <a:txBody>
                    <a:bodyPr/>
                    <a:lstStyle/>
                    <a:p>
                      <a:endParaRPr lang="de-DE"/>
                    </a:p>
                  </a:txBody>
                  <a:tcPr/>
                </a:tc>
                <a:extLst>
                  <a:ext uri="{0D108BD9-81ED-4DB2-BD59-A6C34878D82A}">
                    <a16:rowId xmlns:a16="http://schemas.microsoft.com/office/drawing/2014/main" val="615987617"/>
                  </a:ext>
                </a:extLst>
              </a:tr>
              <a:tr h="622558">
                <a:tc>
                  <a:txBody>
                    <a:bodyPr/>
                    <a:lstStyle/>
                    <a:p>
                      <a:pPr>
                        <a:lnSpc>
                          <a:spcPct val="100000"/>
                        </a:lnSpc>
                      </a:pPr>
                      <a:r>
                        <a:rPr lang="en-AU" sz="2000" kern="1200" dirty="0">
                          <a:solidFill>
                            <a:schemeClr val="dk1"/>
                          </a:solidFill>
                          <a:effectLst/>
                          <a:latin typeface="+mn-lt"/>
                          <a:ea typeface="Times New Roman" panose="02020603050405020304" pitchFamily="18" charset="0"/>
                          <a:cs typeface="+mn-cs"/>
                        </a:rPr>
                        <a:t>Self-efficacy</a:t>
                      </a:r>
                    </a:p>
                    <a:p>
                      <a:pPr>
                        <a:lnSpc>
                          <a:spcPct val="100000"/>
                        </a:lnSpc>
                      </a:pPr>
                      <a:r>
                        <a:rPr lang="en-AU" sz="1200" kern="1200" dirty="0">
                          <a:solidFill>
                            <a:schemeClr val="dk1"/>
                          </a:solidFill>
                          <a:effectLst/>
                          <a:latin typeface="+mn-lt"/>
                          <a:ea typeface="Times New Roman" panose="02020603050405020304" pitchFamily="18" charset="0"/>
                          <a:cs typeface="+mn-cs"/>
                        </a:rPr>
                        <a:t>(</a:t>
                      </a:r>
                      <a:r>
                        <a:rPr lang="en-AU" sz="1200" kern="1200" dirty="0">
                          <a:solidFill>
                            <a:schemeClr val="dk1"/>
                          </a:solidFill>
                          <a:effectLst/>
                          <a:latin typeface="+mn-lt"/>
                          <a:ea typeface="+mn-ea"/>
                          <a:cs typeface="+mn-cs"/>
                        </a:rPr>
                        <a:t>Schmitz &amp; Schwarzer, 2000)</a:t>
                      </a:r>
                      <a:endParaRPr lang="de-DE" sz="1200" kern="1200" dirty="0">
                        <a:solidFill>
                          <a:schemeClr val="dk1"/>
                        </a:solidFill>
                        <a:effectLst/>
                        <a:latin typeface="+mn-lt"/>
                        <a:ea typeface="Times New Roman" panose="02020603050405020304" pitchFamily="18" charset="0"/>
                        <a:cs typeface="+mn-cs"/>
                      </a:endParaRPr>
                    </a:p>
                  </a:txBody>
                  <a:tcPr marL="68580" marR="68580" marT="0" marB="0"/>
                </a:tc>
                <a:tc>
                  <a:txBody>
                    <a:bodyPr/>
                    <a:lstStyle/>
                    <a:p>
                      <a:pPr>
                        <a:lnSpc>
                          <a:spcPct val="100000"/>
                        </a:lnSpc>
                      </a:pPr>
                      <a:r>
                        <a:rPr lang="en-AU" sz="1600">
                          <a:effectLst/>
                          <a:latin typeface="+mj-lt"/>
                          <a:ea typeface="Times New Roman" panose="02020603050405020304" pitchFamily="18" charset="0"/>
                        </a:rPr>
                        <a:t>I trust myself to be able to inspire all students to read.</a:t>
                      </a:r>
                      <a:endParaRPr lang="de-DE" sz="160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.81</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885954833"/>
                  </a:ext>
                </a:extLst>
              </a:tr>
              <a:tr h="622558">
                <a:tc>
                  <a:txBody>
                    <a:bodyPr/>
                    <a:lstStyle/>
                    <a:p>
                      <a:pPr>
                        <a:lnSpc>
                          <a:spcPct val="100000"/>
                        </a:lnSpc>
                      </a:pPr>
                      <a:r>
                        <a:rPr lang="en-AU" sz="1600" dirty="0">
                          <a:effectLst/>
                          <a:latin typeface="+mj-lt"/>
                          <a:ea typeface="Times New Roman" panose="02020603050405020304" pitchFamily="18" charset="0"/>
                        </a:rPr>
                        <a:t>Knowledge</a:t>
                      </a:r>
                    </a:p>
                    <a:p>
                      <a:pPr>
                        <a:lnSpc>
                          <a:spcPct val="100000"/>
                        </a:lnSpc>
                      </a:pPr>
                      <a:r>
                        <a:rPr lang="en-AU" sz="1200" dirty="0">
                          <a:effectLst/>
                          <a:latin typeface="+mj-lt"/>
                          <a:ea typeface="Times New Roman" panose="02020603050405020304" pitchFamily="18" charset="0"/>
                        </a:rPr>
                        <a:t>(self-developed)</a:t>
                      </a:r>
                      <a:endParaRPr lang="de-DE" sz="12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I know evidence-based methods that specifically promote reading fluency.</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.85</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2017867391"/>
                  </a:ext>
                </a:extLst>
              </a:tr>
              <a:tr h="58014">
                <a:tc gridSpan="3">
                  <a:txBody>
                    <a:bodyPr/>
                    <a:lstStyle/>
                    <a:p>
                      <a:pPr>
                        <a:lnSpc>
                          <a:spcPct val="100000"/>
                        </a:lnSpc>
                      </a:pPr>
                      <a:r>
                        <a:rPr lang="de-DE" sz="1800" kern="1200" dirty="0">
                          <a:solidFill>
                            <a:schemeClr val="dk1"/>
                          </a:solidFill>
                          <a:effectLst/>
                          <a:latin typeface="+mj-lt"/>
                          <a:ea typeface="Times New Roman" panose="02020603050405020304" pitchFamily="18" charset="0"/>
                          <a:cs typeface="+mn-cs"/>
                        </a:rPr>
                        <a:t>CONTEXTUAL PRE-CONDITIONS</a:t>
                      </a:r>
                    </a:p>
                  </a:txBody>
                  <a:tcPr marL="68580" marR="68580" marT="0" marB="0">
                    <a:solidFill>
                      <a:schemeClr val="accent2">
                        <a:lumMod val="60000"/>
                        <a:lumOff val="40000"/>
                      </a:schemeClr>
                    </a:solidFill>
                  </a:tcPr>
                </a:tc>
                <a:tc hMerge="1">
                  <a:txBody>
                    <a:bodyPr/>
                    <a:lstStyle/>
                    <a:p>
                      <a:pPr>
                        <a:lnSpc>
                          <a:spcPct val="100000"/>
                        </a:lnSpc>
                      </a:pPr>
                      <a:endParaRPr lang="de-DE" sz="1600" dirty="0">
                        <a:effectLst/>
                        <a:latin typeface="+mj-lt"/>
                        <a:ea typeface="Times New Roman" panose="02020603050405020304" pitchFamily="18" charset="0"/>
                      </a:endParaRPr>
                    </a:p>
                  </a:txBody>
                  <a:tcPr marL="68580" marR="68580" marT="0" marB="0"/>
                </a:tc>
                <a:tc hMerge="1">
                  <a:txBody>
                    <a:bodyPr/>
                    <a:lstStyle/>
                    <a:p>
                      <a:endParaRPr lang="de-DE"/>
                    </a:p>
                  </a:txBody>
                  <a:tcPr/>
                </a:tc>
                <a:extLst>
                  <a:ext uri="{0D108BD9-81ED-4DB2-BD59-A6C34878D82A}">
                    <a16:rowId xmlns:a16="http://schemas.microsoft.com/office/drawing/2014/main" val="4262830182"/>
                  </a:ext>
                </a:extLst>
              </a:tr>
              <a:tr h="622558">
                <a:tc>
                  <a:txBody>
                    <a:bodyPr/>
                    <a:lstStyle/>
                    <a:p>
                      <a:pPr>
                        <a:lnSpc>
                          <a:spcPct val="100000"/>
                        </a:lnSpc>
                      </a:pPr>
                      <a:r>
                        <a:rPr lang="en-AU" sz="1600" dirty="0">
                          <a:effectLst/>
                          <a:latin typeface="+mj-lt"/>
                          <a:ea typeface="Times New Roman" panose="02020603050405020304" pitchFamily="18" charset="0"/>
                        </a:rPr>
                        <a:t>Principal support</a:t>
                      </a:r>
                    </a:p>
                    <a:p>
                      <a:pPr>
                        <a:lnSpc>
                          <a:spcPct val="100000"/>
                        </a:lnSpc>
                      </a:pPr>
                      <a:r>
                        <a:rPr lang="en-AU" sz="1200" dirty="0">
                          <a:effectLst/>
                          <a:latin typeface="+mj-lt"/>
                          <a:ea typeface="Times New Roman" panose="02020603050405020304" pitchFamily="18" charset="0"/>
                        </a:rPr>
                        <a:t>(</a:t>
                      </a:r>
                      <a:r>
                        <a:rPr lang="en-AU" sz="1200" kern="1200" dirty="0" err="1">
                          <a:solidFill>
                            <a:schemeClr val="dk1"/>
                          </a:solidFill>
                          <a:effectLst/>
                          <a:latin typeface="+mn-lt"/>
                          <a:ea typeface="+mn-ea"/>
                          <a:cs typeface="+mn-cs"/>
                        </a:rPr>
                        <a:t>Schulinspektion</a:t>
                      </a:r>
                      <a:r>
                        <a:rPr lang="en-AU" sz="1200" kern="1200" dirty="0">
                          <a:solidFill>
                            <a:schemeClr val="dk1"/>
                          </a:solidFill>
                          <a:effectLst/>
                          <a:latin typeface="+mn-lt"/>
                          <a:ea typeface="+mn-ea"/>
                          <a:cs typeface="+mn-cs"/>
                        </a:rPr>
                        <a:t> Hamburg, 2017)</a:t>
                      </a:r>
                      <a:endParaRPr lang="de-DE" sz="12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a:effectLst/>
                          <a:latin typeface="+mj-lt"/>
                          <a:ea typeface="Times New Roman" panose="02020603050405020304" pitchFamily="18" charset="0"/>
                        </a:rPr>
                        <a:t>The principal gives us suggestions on how we can improve our teaching.</a:t>
                      </a:r>
                      <a:endParaRPr lang="de-DE" sz="160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.82</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1573995054"/>
                  </a:ext>
                </a:extLst>
              </a:tr>
              <a:tr h="0">
                <a:tc>
                  <a:txBody>
                    <a:bodyPr/>
                    <a:lstStyle/>
                    <a:p>
                      <a:pPr>
                        <a:lnSpc>
                          <a:spcPct val="100000"/>
                        </a:lnSpc>
                      </a:pPr>
                      <a:r>
                        <a:rPr lang="en-AU" sz="1600" dirty="0">
                          <a:effectLst/>
                          <a:latin typeface="+mj-lt"/>
                          <a:ea typeface="Times New Roman" panose="02020603050405020304" pitchFamily="18" charset="0"/>
                        </a:rPr>
                        <a:t>Transfer climate </a:t>
                      </a:r>
                    </a:p>
                    <a:p>
                      <a:pPr>
                        <a:lnSpc>
                          <a:spcPct val="100000"/>
                        </a:lnSpc>
                      </a:pPr>
                      <a:r>
                        <a:rPr lang="de-DE" sz="1200" dirty="0">
                          <a:effectLst/>
                          <a:latin typeface="+mj-lt"/>
                          <a:ea typeface="Times New Roman" panose="02020603050405020304" pitchFamily="18" charset="0"/>
                        </a:rPr>
                        <a:t>(Klein-Heßling &amp; </a:t>
                      </a:r>
                      <a:r>
                        <a:rPr lang="de-DE" sz="1200" dirty="0" err="1">
                          <a:effectLst/>
                          <a:latin typeface="+mj-lt"/>
                          <a:ea typeface="Times New Roman" panose="02020603050405020304" pitchFamily="18" charset="0"/>
                        </a:rPr>
                        <a:t>Drössler</a:t>
                      </a:r>
                      <a:r>
                        <a:rPr lang="de-DE" sz="1200" dirty="0">
                          <a:effectLst/>
                          <a:latin typeface="+mj-lt"/>
                          <a:ea typeface="Times New Roman" panose="02020603050405020304" pitchFamily="18" charset="0"/>
                        </a:rPr>
                        <a:t>, 2007)</a:t>
                      </a:r>
                      <a:r>
                        <a:rPr lang="en-AU" sz="1200" dirty="0">
                          <a:effectLst/>
                          <a:latin typeface="+mj-lt"/>
                          <a:ea typeface="Times New Roman" panose="02020603050405020304" pitchFamily="18" charset="0"/>
                        </a:rPr>
                        <a:t> </a:t>
                      </a:r>
                      <a:endParaRPr lang="de-DE" sz="1200" dirty="0">
                        <a:effectLst/>
                        <a:latin typeface="+mj-lt"/>
                        <a:ea typeface="Times New Roman" panose="02020603050405020304" pitchFamily="18" charset="0"/>
                      </a:endParaRPr>
                    </a:p>
                  </a:txBody>
                  <a:tcPr marL="68580" marR="68580" marT="0" marB="0"/>
                </a:tc>
                <a:tc>
                  <a:txBody>
                    <a:bodyPr/>
                    <a:lstStyle/>
                    <a:p>
                      <a:pPr>
                        <a:lnSpc>
                          <a:spcPct val="100000"/>
                        </a:lnSpc>
                      </a:pPr>
                      <a:r>
                        <a:rPr lang="en-AU" sz="1600" dirty="0">
                          <a:effectLst/>
                          <a:latin typeface="+mj-lt"/>
                          <a:ea typeface="Times New Roman" panose="02020603050405020304" pitchFamily="18" charset="0"/>
                        </a:rPr>
                        <a:t>My workload allows me to try out new methods in the classroom.</a:t>
                      </a:r>
                      <a:endParaRPr lang="de-DE" sz="1600" dirty="0">
                        <a:effectLst/>
                        <a:latin typeface="+mj-lt"/>
                        <a:ea typeface="Times New Roman" panose="02020603050405020304" pitchFamily="18" charset="0"/>
                      </a:endParaRPr>
                    </a:p>
                  </a:txBody>
                  <a:tcPr marL="68580" marR="68580" marT="0" marB="0"/>
                </a:tc>
                <a:tc>
                  <a:txBody>
                    <a:bodyPr/>
                    <a:lstStyle/>
                    <a:p>
                      <a:pPr algn="ctr">
                        <a:lnSpc>
                          <a:spcPct val="100000"/>
                        </a:lnSpc>
                      </a:pPr>
                      <a:r>
                        <a:rPr lang="de-DE" sz="1400" dirty="0"/>
                        <a:t>.80</a:t>
                      </a:r>
                      <a:endParaRPr lang="de-DE" sz="1600" dirty="0">
                        <a:effectLst/>
                        <a:latin typeface="+mj-lt"/>
                        <a:ea typeface="Times New Roman" panose="02020603050405020304" pitchFamily="18" charset="0"/>
                      </a:endParaRPr>
                    </a:p>
                  </a:txBody>
                  <a:tcPr anchor="ctr"/>
                </a:tc>
                <a:extLst>
                  <a:ext uri="{0D108BD9-81ED-4DB2-BD59-A6C34878D82A}">
                    <a16:rowId xmlns:a16="http://schemas.microsoft.com/office/drawing/2014/main" val="2968308674"/>
                  </a:ext>
                </a:extLst>
              </a:tr>
            </a:tbl>
          </a:graphicData>
        </a:graphic>
      </p:graphicFrame>
      <p:sp>
        <p:nvSpPr>
          <p:cNvPr id="2" name="Inhaltsplatzhalter 8">
            <a:extLst>
              <a:ext uri="{FF2B5EF4-FFF2-40B4-BE49-F238E27FC236}">
                <a16:creationId xmlns:a16="http://schemas.microsoft.com/office/drawing/2014/main" id="{6E7080AA-5379-29C3-2164-E43A2BAEA61A}"/>
              </a:ext>
            </a:extLst>
          </p:cNvPr>
          <p:cNvSpPr>
            <a:spLocks noGrp="1"/>
          </p:cNvSpPr>
          <p:nvPr>
            <p:ph idx="1"/>
          </p:nvPr>
        </p:nvSpPr>
        <p:spPr>
          <a:xfrm>
            <a:off x="612000" y="1537200"/>
            <a:ext cx="7542000" cy="452049"/>
          </a:xfrm>
        </p:spPr>
        <p:txBody>
          <a:bodyPr/>
          <a:lstStyle/>
          <a:p>
            <a:r>
              <a:rPr lang="en-AU" u="sng" dirty="0">
                <a:latin typeface="Arial" panose="020B0604020202020204" pitchFamily="34" charset="0"/>
                <a:cs typeface="Arial" panose="020B0604020202020204" pitchFamily="34" charset="0"/>
              </a:rPr>
              <a:t>Measures: </a:t>
            </a:r>
          </a:p>
        </p:txBody>
      </p:sp>
    </p:spTree>
    <p:custDataLst>
      <p:tags r:id="rId1"/>
    </p:custDataLst>
    <p:extLst>
      <p:ext uri="{BB962C8B-B14F-4D97-AF65-F5344CB8AC3E}">
        <p14:creationId xmlns:p14="http://schemas.microsoft.com/office/powerpoint/2010/main" val="2036260338"/>
      </p:ext>
    </p:extLst>
  </p:cSld>
  <p:clrMapOvr>
    <a:masterClrMapping/>
  </p:clrMapOvr>
  <mc:AlternateContent xmlns:mc="http://schemas.openxmlformats.org/markup-compatibility/2006" xmlns:p14="http://schemas.microsoft.com/office/powerpoint/2010/main">
    <mc:Choice Requires="p14">
      <p:transition spd="slow" p14:dur="2000" advTm="80682"/>
    </mc:Choice>
    <mc:Fallback xmlns="">
      <p:transition spd="slow" advTm="8068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DAF6E5C6-B09F-B418-1D16-EDEA51236614}"/>
              </a:ext>
            </a:extLst>
          </p:cNvPr>
          <p:cNvSpPr>
            <a:spLocks noGrp="1"/>
          </p:cNvSpPr>
          <p:nvPr>
            <p:ph idx="1"/>
          </p:nvPr>
        </p:nvSpPr>
        <p:spPr>
          <a:xfrm>
            <a:off x="2328020" y="471661"/>
            <a:ext cx="6478835" cy="1553657"/>
          </a:xfrm>
        </p:spPr>
        <p:txBody>
          <a:bodyPr/>
          <a:lstStyle/>
          <a:p>
            <a:pPr marL="457200" indent="-457200">
              <a:buFont typeface="+mj-lt"/>
              <a:buAutoNum type="arabicPeriod"/>
            </a:pPr>
            <a:r>
              <a:rPr lang="en-US" sz="1800" dirty="0"/>
              <a:t>Do teachers’ beliefs (acceptability, feasibility, self-efficacy) and </a:t>
            </a:r>
            <a:r>
              <a:rPr lang="en-US" sz="1800" dirty="0" err="1"/>
              <a:t>behaviour</a:t>
            </a:r>
            <a:r>
              <a:rPr lang="en-US" sz="1800" dirty="0"/>
              <a:t> (innovation use, fidelity, adaptivity) change longitudinally during the implementation process?</a:t>
            </a:r>
          </a:p>
          <a:p>
            <a:pPr lvl="1">
              <a:buFont typeface="Arial" panose="020B0604020202020204" pitchFamily="34" charset="0"/>
              <a:buChar char="•"/>
            </a:pPr>
            <a:r>
              <a:rPr lang="en-US" sz="1600" dirty="0"/>
              <a:t>linear mixed effects models with time of measurement as predictor</a:t>
            </a:r>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15</a:t>
            </a:fld>
            <a:endParaRPr lang="de-DE"/>
          </a:p>
        </p:txBody>
      </p:sp>
      <p:grpSp>
        <p:nvGrpSpPr>
          <p:cNvPr id="7" name="Gruppieren 6">
            <a:extLst>
              <a:ext uri="{FF2B5EF4-FFF2-40B4-BE49-F238E27FC236}">
                <a16:creationId xmlns:a16="http://schemas.microsoft.com/office/drawing/2014/main" id="{490C3B5D-C54A-33DE-B619-773D19322E9E}"/>
              </a:ext>
            </a:extLst>
          </p:cNvPr>
          <p:cNvGrpSpPr/>
          <p:nvPr/>
        </p:nvGrpSpPr>
        <p:grpSpPr>
          <a:xfrm>
            <a:off x="222542" y="2173412"/>
            <a:ext cx="8442658" cy="3833999"/>
            <a:chOff x="0" y="0"/>
            <a:chExt cx="10636367" cy="6650974"/>
          </a:xfrm>
        </p:grpSpPr>
        <p:pic>
          <p:nvPicPr>
            <p:cNvPr id="8" name="Grafik 7">
              <a:extLst>
                <a:ext uri="{FF2B5EF4-FFF2-40B4-BE49-F238E27FC236}">
                  <a16:creationId xmlns:a16="http://schemas.microsoft.com/office/drawing/2014/main" id="{CED8F412-C2CF-D436-9CB5-BED9C1EB5B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0880" y="3325487"/>
              <a:ext cx="3325487" cy="3325487"/>
            </a:xfrm>
            <a:prstGeom prst="rect">
              <a:avLst/>
            </a:prstGeom>
          </p:spPr>
        </p:pic>
        <p:pic>
          <p:nvPicPr>
            <p:cNvPr id="9" name="Grafik 8">
              <a:extLst>
                <a:ext uri="{FF2B5EF4-FFF2-40B4-BE49-F238E27FC236}">
                  <a16:creationId xmlns:a16="http://schemas.microsoft.com/office/drawing/2014/main" id="{80C126AA-0D51-F88F-B448-A7A870D6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325487" cy="3325487"/>
            </a:xfrm>
            <a:prstGeom prst="rect">
              <a:avLst/>
            </a:prstGeom>
          </p:spPr>
        </p:pic>
        <p:pic>
          <p:nvPicPr>
            <p:cNvPr id="10" name="Grafik 9">
              <a:extLst>
                <a:ext uri="{FF2B5EF4-FFF2-40B4-BE49-F238E27FC236}">
                  <a16:creationId xmlns:a16="http://schemas.microsoft.com/office/drawing/2014/main" id="{678E6846-A772-08C1-0243-300F301EF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0" y="0"/>
              <a:ext cx="3325487" cy="3325487"/>
            </a:xfrm>
            <a:prstGeom prst="rect">
              <a:avLst/>
            </a:prstGeom>
          </p:spPr>
        </p:pic>
        <p:pic>
          <p:nvPicPr>
            <p:cNvPr id="11" name="Grafik 10">
              <a:extLst>
                <a:ext uri="{FF2B5EF4-FFF2-40B4-BE49-F238E27FC236}">
                  <a16:creationId xmlns:a16="http://schemas.microsoft.com/office/drawing/2014/main" id="{C2CD355E-A92F-D2A4-11BD-D378BD5FA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880" y="0"/>
              <a:ext cx="3325487" cy="3325487"/>
            </a:xfrm>
            <a:prstGeom prst="rect">
              <a:avLst/>
            </a:prstGeom>
          </p:spPr>
        </p:pic>
        <p:pic>
          <p:nvPicPr>
            <p:cNvPr id="12" name="Grafik 11">
              <a:extLst>
                <a:ext uri="{FF2B5EF4-FFF2-40B4-BE49-F238E27FC236}">
                  <a16:creationId xmlns:a16="http://schemas.microsoft.com/office/drawing/2014/main" id="{CAD3C3F3-83BC-CF8F-725A-3EC6E88918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25487"/>
              <a:ext cx="3325487" cy="3325487"/>
            </a:xfrm>
            <a:prstGeom prst="rect">
              <a:avLst/>
            </a:prstGeom>
          </p:spPr>
        </p:pic>
        <p:pic>
          <p:nvPicPr>
            <p:cNvPr id="13" name="Grafik 12">
              <a:extLst>
                <a:ext uri="{FF2B5EF4-FFF2-40B4-BE49-F238E27FC236}">
                  <a16:creationId xmlns:a16="http://schemas.microsoft.com/office/drawing/2014/main" id="{32BDCAF7-C5A7-5AEE-85CA-E080FC226E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5440" y="3325487"/>
              <a:ext cx="3325487" cy="3325487"/>
            </a:xfrm>
            <a:prstGeom prst="rect">
              <a:avLst/>
            </a:prstGeom>
          </p:spPr>
        </p:pic>
      </p:grpSp>
    </p:spTree>
    <p:extLst>
      <p:ext uri="{BB962C8B-B14F-4D97-AF65-F5344CB8AC3E}">
        <p14:creationId xmlns:p14="http://schemas.microsoft.com/office/powerpoint/2010/main" val="139353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DAF6E5C6-B09F-B418-1D16-EDEA51236614}"/>
              </a:ext>
            </a:extLst>
          </p:cNvPr>
          <p:cNvSpPr>
            <a:spLocks noGrp="1"/>
          </p:cNvSpPr>
          <p:nvPr>
            <p:ph idx="1"/>
          </p:nvPr>
        </p:nvSpPr>
        <p:spPr>
          <a:xfrm>
            <a:off x="2328020" y="439530"/>
            <a:ext cx="6478835" cy="1007999"/>
          </a:xfrm>
        </p:spPr>
        <p:txBody>
          <a:bodyPr/>
          <a:lstStyle/>
          <a:p>
            <a:pPr marL="457200" indent="-457200">
              <a:buFont typeface="+mj-lt"/>
              <a:buAutoNum type="arabicPeriod"/>
            </a:pPr>
            <a:r>
              <a:rPr lang="en-US" sz="1800" dirty="0"/>
              <a:t>Do teachers’ beliefs (acceptability, feasibility, self-efficacy) and </a:t>
            </a:r>
            <a:r>
              <a:rPr lang="en-US" sz="1800" dirty="0" err="1"/>
              <a:t>behaviour</a:t>
            </a:r>
            <a:r>
              <a:rPr lang="en-US" sz="1800" dirty="0"/>
              <a:t> (innovation use, fidelity, adaptivity) change longitudinally during the implementation process?</a:t>
            </a:r>
          </a:p>
          <a:p>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16</a:t>
            </a:fld>
            <a:endParaRPr lang="de-DE"/>
          </a:p>
        </p:txBody>
      </p:sp>
      <p:sp>
        <p:nvSpPr>
          <p:cNvPr id="6" name="Textfeld 5">
            <a:extLst>
              <a:ext uri="{FF2B5EF4-FFF2-40B4-BE49-F238E27FC236}">
                <a16:creationId xmlns:a16="http://schemas.microsoft.com/office/drawing/2014/main" id="{40182625-3615-1C0A-D72C-51EE34CB74DB}"/>
              </a:ext>
            </a:extLst>
          </p:cNvPr>
          <p:cNvSpPr txBox="1"/>
          <p:nvPr/>
        </p:nvSpPr>
        <p:spPr>
          <a:xfrm>
            <a:off x="361404" y="5769261"/>
            <a:ext cx="8341123" cy="646331"/>
          </a:xfrm>
          <a:prstGeom prst="rect">
            <a:avLst/>
          </a:prstGeom>
          <a:noFill/>
        </p:spPr>
        <p:txBody>
          <a:bodyPr wrap="square">
            <a:spAutoFit/>
          </a:bodyPr>
          <a:lstStyle/>
          <a:p>
            <a:r>
              <a:rPr lang="en-US" dirty="0"/>
              <a:t>Teachers’ </a:t>
            </a:r>
            <a:r>
              <a:rPr lang="en-US" dirty="0">
                <a:solidFill>
                  <a:schemeClr val="accent2"/>
                </a:solidFill>
              </a:rPr>
              <a:t>acceptability and perceived feasibility </a:t>
            </a:r>
            <a:r>
              <a:rPr lang="en-US" dirty="0"/>
              <a:t>of the reading intervention stays consistently high over time (ß = -.059, </a:t>
            </a:r>
            <a:r>
              <a:rPr lang="en-US" i="1" dirty="0"/>
              <a:t>p</a:t>
            </a:r>
            <a:r>
              <a:rPr lang="en-US" dirty="0"/>
              <a:t> = 0.7; ß = .134, </a:t>
            </a:r>
            <a:r>
              <a:rPr lang="en-US" i="1" dirty="0"/>
              <a:t>p</a:t>
            </a:r>
            <a:r>
              <a:rPr lang="en-US" dirty="0"/>
              <a:t> = 0.362)</a:t>
            </a:r>
            <a:endParaRPr lang="de-DE" dirty="0"/>
          </a:p>
        </p:txBody>
      </p:sp>
      <p:pic>
        <p:nvPicPr>
          <p:cNvPr id="14" name="Grafik 13">
            <a:extLst>
              <a:ext uri="{FF2B5EF4-FFF2-40B4-BE49-F238E27FC236}">
                <a16:creationId xmlns:a16="http://schemas.microsoft.com/office/drawing/2014/main" id="{7723DCFE-37E4-4212-8973-E9B285790198}"/>
              </a:ext>
            </a:extLst>
          </p:cNvPr>
          <p:cNvPicPr>
            <a:picLocks noChangeAspect="1"/>
          </p:cNvPicPr>
          <p:nvPr/>
        </p:nvPicPr>
        <p:blipFill>
          <a:blip r:embed="rId2"/>
          <a:stretch>
            <a:fillRect/>
          </a:stretch>
        </p:blipFill>
        <p:spPr>
          <a:xfrm>
            <a:off x="185993" y="1558849"/>
            <a:ext cx="4153582" cy="4153582"/>
          </a:xfrm>
          <a:prstGeom prst="rect">
            <a:avLst/>
          </a:prstGeom>
        </p:spPr>
      </p:pic>
      <p:pic>
        <p:nvPicPr>
          <p:cNvPr id="15" name="Grafik 14">
            <a:extLst>
              <a:ext uri="{FF2B5EF4-FFF2-40B4-BE49-F238E27FC236}">
                <a16:creationId xmlns:a16="http://schemas.microsoft.com/office/drawing/2014/main" id="{ED7E779A-3B3E-4C6B-5D95-E2186751AE15}"/>
              </a:ext>
            </a:extLst>
          </p:cNvPr>
          <p:cNvPicPr>
            <a:picLocks noChangeAspect="1"/>
          </p:cNvPicPr>
          <p:nvPr/>
        </p:nvPicPr>
        <p:blipFill>
          <a:blip r:embed="rId3"/>
          <a:stretch>
            <a:fillRect/>
          </a:stretch>
        </p:blipFill>
        <p:spPr>
          <a:xfrm>
            <a:off x="4453608" y="1585610"/>
            <a:ext cx="4153583" cy="4153583"/>
          </a:xfrm>
          <a:prstGeom prst="rect">
            <a:avLst/>
          </a:prstGeom>
        </p:spPr>
      </p:pic>
    </p:spTree>
    <p:extLst>
      <p:ext uri="{BB962C8B-B14F-4D97-AF65-F5344CB8AC3E}">
        <p14:creationId xmlns:p14="http://schemas.microsoft.com/office/powerpoint/2010/main" val="349757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DAF6E5C6-B09F-B418-1D16-EDEA51236614}"/>
              </a:ext>
            </a:extLst>
          </p:cNvPr>
          <p:cNvSpPr>
            <a:spLocks noGrp="1"/>
          </p:cNvSpPr>
          <p:nvPr>
            <p:ph idx="1"/>
          </p:nvPr>
        </p:nvSpPr>
        <p:spPr>
          <a:xfrm>
            <a:off x="2328020" y="439530"/>
            <a:ext cx="6478835" cy="1007999"/>
          </a:xfrm>
        </p:spPr>
        <p:txBody>
          <a:bodyPr/>
          <a:lstStyle/>
          <a:p>
            <a:pPr marL="457200" indent="-457200">
              <a:buFont typeface="+mj-lt"/>
              <a:buAutoNum type="arabicPeriod"/>
            </a:pPr>
            <a:r>
              <a:rPr lang="en-US" sz="1800" dirty="0"/>
              <a:t>Do teachers’ beliefs (acceptability, feasibility, self-efficacy) and </a:t>
            </a:r>
            <a:r>
              <a:rPr lang="en-US" sz="1800" dirty="0" err="1"/>
              <a:t>behaviour</a:t>
            </a:r>
            <a:r>
              <a:rPr lang="en-US" sz="1800" dirty="0"/>
              <a:t> (innovation use, fidelity, adaptivity) change longitudinally during the implementation process?</a:t>
            </a:r>
          </a:p>
          <a:p>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17</a:t>
            </a:fld>
            <a:endParaRPr lang="de-DE"/>
          </a:p>
        </p:txBody>
      </p:sp>
      <p:sp>
        <p:nvSpPr>
          <p:cNvPr id="6" name="Textfeld 5">
            <a:extLst>
              <a:ext uri="{FF2B5EF4-FFF2-40B4-BE49-F238E27FC236}">
                <a16:creationId xmlns:a16="http://schemas.microsoft.com/office/drawing/2014/main" id="{40182625-3615-1C0A-D72C-51EE34CB74DB}"/>
              </a:ext>
            </a:extLst>
          </p:cNvPr>
          <p:cNvSpPr txBox="1"/>
          <p:nvPr/>
        </p:nvSpPr>
        <p:spPr>
          <a:xfrm>
            <a:off x="361404" y="5769261"/>
            <a:ext cx="8341123" cy="646331"/>
          </a:xfrm>
          <a:prstGeom prst="rect">
            <a:avLst/>
          </a:prstGeom>
          <a:noFill/>
        </p:spPr>
        <p:txBody>
          <a:bodyPr wrap="square">
            <a:spAutoFit/>
          </a:bodyPr>
          <a:lstStyle/>
          <a:p>
            <a:r>
              <a:rPr lang="en-US" dirty="0"/>
              <a:t>Teachers’ </a:t>
            </a:r>
            <a:r>
              <a:rPr lang="en-US" dirty="0">
                <a:solidFill>
                  <a:schemeClr val="accent2"/>
                </a:solidFill>
              </a:rPr>
              <a:t>self-efficacy</a:t>
            </a:r>
            <a:r>
              <a:rPr lang="en-US" dirty="0"/>
              <a:t> starts at a moderate level and increases significantly by the end of the school year (ß = .557, </a:t>
            </a:r>
            <a:r>
              <a:rPr lang="en-US" i="1" dirty="0"/>
              <a:t>p</a:t>
            </a:r>
            <a:r>
              <a:rPr lang="en-US" dirty="0"/>
              <a:t> = .001)</a:t>
            </a:r>
            <a:endParaRPr lang="de-DE" dirty="0"/>
          </a:p>
        </p:txBody>
      </p:sp>
      <p:pic>
        <p:nvPicPr>
          <p:cNvPr id="4" name="Grafik 3">
            <a:extLst>
              <a:ext uri="{FF2B5EF4-FFF2-40B4-BE49-F238E27FC236}">
                <a16:creationId xmlns:a16="http://schemas.microsoft.com/office/drawing/2014/main" id="{F1B56590-ADA9-54E3-0C20-C4F256462990}"/>
              </a:ext>
            </a:extLst>
          </p:cNvPr>
          <p:cNvPicPr>
            <a:picLocks noChangeAspect="1"/>
          </p:cNvPicPr>
          <p:nvPr/>
        </p:nvPicPr>
        <p:blipFill>
          <a:blip r:embed="rId3"/>
          <a:stretch>
            <a:fillRect/>
          </a:stretch>
        </p:blipFill>
        <p:spPr>
          <a:xfrm>
            <a:off x="2261899" y="1527059"/>
            <a:ext cx="4242202" cy="4242202"/>
          </a:xfrm>
          <a:prstGeom prst="rect">
            <a:avLst/>
          </a:prstGeom>
        </p:spPr>
      </p:pic>
    </p:spTree>
    <p:extLst>
      <p:ext uri="{BB962C8B-B14F-4D97-AF65-F5344CB8AC3E}">
        <p14:creationId xmlns:p14="http://schemas.microsoft.com/office/powerpoint/2010/main" val="403436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DAF6E5C6-B09F-B418-1D16-EDEA51236614}"/>
              </a:ext>
            </a:extLst>
          </p:cNvPr>
          <p:cNvSpPr>
            <a:spLocks noGrp="1"/>
          </p:cNvSpPr>
          <p:nvPr>
            <p:ph idx="1"/>
          </p:nvPr>
        </p:nvSpPr>
        <p:spPr>
          <a:xfrm>
            <a:off x="2328020" y="439530"/>
            <a:ext cx="6478835" cy="1007999"/>
          </a:xfrm>
        </p:spPr>
        <p:txBody>
          <a:bodyPr/>
          <a:lstStyle/>
          <a:p>
            <a:pPr marL="457200" indent="-457200">
              <a:buFont typeface="+mj-lt"/>
              <a:buAutoNum type="arabicPeriod"/>
            </a:pPr>
            <a:r>
              <a:rPr lang="en-US" sz="1800" dirty="0"/>
              <a:t>Do teachers’ beliefs (acceptability, feasibility, self-efficacy) and </a:t>
            </a:r>
            <a:r>
              <a:rPr lang="en-US" sz="1800" dirty="0" err="1"/>
              <a:t>behaviour</a:t>
            </a:r>
            <a:r>
              <a:rPr lang="en-US" sz="1800" dirty="0"/>
              <a:t> (innovation use, fidelity, adaptivity) change longitudinally during the implementation process?</a:t>
            </a:r>
          </a:p>
          <a:p>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18</a:t>
            </a:fld>
            <a:endParaRPr lang="de-DE"/>
          </a:p>
        </p:txBody>
      </p:sp>
      <p:sp>
        <p:nvSpPr>
          <p:cNvPr id="6" name="Textfeld 5">
            <a:extLst>
              <a:ext uri="{FF2B5EF4-FFF2-40B4-BE49-F238E27FC236}">
                <a16:creationId xmlns:a16="http://schemas.microsoft.com/office/drawing/2014/main" id="{40182625-3615-1C0A-D72C-51EE34CB74DB}"/>
              </a:ext>
            </a:extLst>
          </p:cNvPr>
          <p:cNvSpPr txBox="1"/>
          <p:nvPr/>
        </p:nvSpPr>
        <p:spPr>
          <a:xfrm>
            <a:off x="361404" y="5769261"/>
            <a:ext cx="8341123" cy="646331"/>
          </a:xfrm>
          <a:prstGeom prst="rect">
            <a:avLst/>
          </a:prstGeom>
          <a:noFill/>
        </p:spPr>
        <p:txBody>
          <a:bodyPr wrap="square">
            <a:spAutoFit/>
          </a:bodyPr>
          <a:lstStyle/>
          <a:p>
            <a:r>
              <a:rPr lang="en-US" dirty="0"/>
              <a:t>Teachers’ </a:t>
            </a:r>
            <a:r>
              <a:rPr lang="en-US" dirty="0">
                <a:solidFill>
                  <a:schemeClr val="accent2"/>
                </a:solidFill>
              </a:rPr>
              <a:t>implementation fidelity and innovation use</a:t>
            </a:r>
            <a:r>
              <a:rPr lang="en-US" dirty="0"/>
              <a:t> decrease during practical implementation (ß = -.349, </a:t>
            </a:r>
            <a:r>
              <a:rPr lang="en-US" i="1" dirty="0"/>
              <a:t>p</a:t>
            </a:r>
            <a:r>
              <a:rPr lang="en-US" dirty="0"/>
              <a:t> = .034; ß = -.273, </a:t>
            </a:r>
            <a:r>
              <a:rPr lang="en-US" i="1" dirty="0"/>
              <a:t>p</a:t>
            </a:r>
            <a:r>
              <a:rPr lang="en-US" dirty="0"/>
              <a:t> &lt; .001)</a:t>
            </a:r>
            <a:endParaRPr lang="de-DE" dirty="0"/>
          </a:p>
        </p:txBody>
      </p:sp>
      <p:pic>
        <p:nvPicPr>
          <p:cNvPr id="7" name="Grafik 6">
            <a:extLst>
              <a:ext uri="{FF2B5EF4-FFF2-40B4-BE49-F238E27FC236}">
                <a16:creationId xmlns:a16="http://schemas.microsoft.com/office/drawing/2014/main" id="{147DF5BD-5EBD-4BB8-289F-801B88011954}"/>
              </a:ext>
            </a:extLst>
          </p:cNvPr>
          <p:cNvPicPr>
            <a:picLocks noChangeAspect="1"/>
          </p:cNvPicPr>
          <p:nvPr/>
        </p:nvPicPr>
        <p:blipFill>
          <a:blip r:embed="rId3"/>
          <a:stretch>
            <a:fillRect/>
          </a:stretch>
        </p:blipFill>
        <p:spPr>
          <a:xfrm>
            <a:off x="172181" y="1692527"/>
            <a:ext cx="4025022" cy="4025022"/>
          </a:xfrm>
          <a:prstGeom prst="rect">
            <a:avLst/>
          </a:prstGeom>
        </p:spPr>
      </p:pic>
      <p:pic>
        <p:nvPicPr>
          <p:cNvPr id="8" name="Grafik 7">
            <a:extLst>
              <a:ext uri="{FF2B5EF4-FFF2-40B4-BE49-F238E27FC236}">
                <a16:creationId xmlns:a16="http://schemas.microsoft.com/office/drawing/2014/main" id="{9B412271-9CBB-8569-C056-3930AFC425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3000" y="1692527"/>
            <a:ext cx="4337636" cy="3943926"/>
          </a:xfrm>
          <a:prstGeom prst="rect">
            <a:avLst/>
          </a:prstGeom>
        </p:spPr>
      </p:pic>
    </p:spTree>
    <p:extLst>
      <p:ext uri="{BB962C8B-B14F-4D97-AF65-F5344CB8AC3E}">
        <p14:creationId xmlns:p14="http://schemas.microsoft.com/office/powerpoint/2010/main" val="1731296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DAF6E5C6-B09F-B418-1D16-EDEA51236614}"/>
              </a:ext>
            </a:extLst>
          </p:cNvPr>
          <p:cNvSpPr>
            <a:spLocks noGrp="1"/>
          </p:cNvSpPr>
          <p:nvPr>
            <p:ph idx="1"/>
          </p:nvPr>
        </p:nvSpPr>
        <p:spPr>
          <a:xfrm>
            <a:off x="2328020" y="439530"/>
            <a:ext cx="6478835" cy="1007999"/>
          </a:xfrm>
        </p:spPr>
        <p:txBody>
          <a:bodyPr/>
          <a:lstStyle/>
          <a:p>
            <a:pPr marL="457200" indent="-457200">
              <a:buFont typeface="+mj-lt"/>
              <a:buAutoNum type="arabicPeriod"/>
            </a:pPr>
            <a:r>
              <a:rPr lang="en-US" sz="1800" dirty="0"/>
              <a:t>Do teachers’ beliefs (acceptability, feasibility, self-efficacy) and </a:t>
            </a:r>
            <a:r>
              <a:rPr lang="en-US" sz="1800" dirty="0" err="1"/>
              <a:t>behaviour</a:t>
            </a:r>
            <a:r>
              <a:rPr lang="en-US" sz="1800" dirty="0"/>
              <a:t> (innovation use, fidelity, adaptivity) change longitudinally during the implementation process?</a:t>
            </a:r>
          </a:p>
          <a:p>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19</a:t>
            </a:fld>
            <a:endParaRPr lang="de-DE"/>
          </a:p>
        </p:txBody>
      </p:sp>
      <p:sp>
        <p:nvSpPr>
          <p:cNvPr id="6" name="Textfeld 5">
            <a:extLst>
              <a:ext uri="{FF2B5EF4-FFF2-40B4-BE49-F238E27FC236}">
                <a16:creationId xmlns:a16="http://schemas.microsoft.com/office/drawing/2014/main" id="{40182625-3615-1C0A-D72C-51EE34CB74DB}"/>
              </a:ext>
            </a:extLst>
          </p:cNvPr>
          <p:cNvSpPr txBox="1"/>
          <p:nvPr/>
        </p:nvSpPr>
        <p:spPr>
          <a:xfrm>
            <a:off x="361404" y="5769261"/>
            <a:ext cx="8341123" cy="646331"/>
          </a:xfrm>
          <a:prstGeom prst="rect">
            <a:avLst/>
          </a:prstGeom>
          <a:noFill/>
        </p:spPr>
        <p:txBody>
          <a:bodyPr wrap="square">
            <a:spAutoFit/>
          </a:bodyPr>
          <a:lstStyle/>
          <a:p>
            <a:r>
              <a:rPr lang="en-US" dirty="0"/>
              <a:t>Teachers’ </a:t>
            </a:r>
            <a:r>
              <a:rPr lang="en-US" dirty="0">
                <a:solidFill>
                  <a:schemeClr val="accent2"/>
                </a:solidFill>
              </a:rPr>
              <a:t>adaptivity in reading instruction </a:t>
            </a:r>
            <a:r>
              <a:rPr lang="en-US" dirty="0"/>
              <a:t>increases over the course of the entire school year (</a:t>
            </a:r>
            <a:r>
              <a:rPr lang="en-US" dirty="0" err="1"/>
              <a:t>ß</a:t>
            </a:r>
            <a:r>
              <a:rPr lang="en-US" baseline="-25000" dirty="0" err="1"/>
              <a:t>log</a:t>
            </a:r>
            <a:r>
              <a:rPr lang="en-US" dirty="0"/>
              <a:t> = -.584, </a:t>
            </a:r>
            <a:r>
              <a:rPr lang="en-US" i="1" dirty="0"/>
              <a:t>p</a:t>
            </a:r>
            <a:r>
              <a:rPr lang="en-US" dirty="0"/>
              <a:t> = .027)</a:t>
            </a:r>
            <a:endParaRPr lang="de-DE" dirty="0"/>
          </a:p>
        </p:txBody>
      </p:sp>
      <p:pic>
        <p:nvPicPr>
          <p:cNvPr id="4" name="Grafik 3">
            <a:extLst>
              <a:ext uri="{FF2B5EF4-FFF2-40B4-BE49-F238E27FC236}">
                <a16:creationId xmlns:a16="http://schemas.microsoft.com/office/drawing/2014/main" id="{670681D6-CDEB-1900-E879-ADEE91F11E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0234" y="1686748"/>
            <a:ext cx="4402589" cy="4002983"/>
          </a:xfrm>
          <a:prstGeom prst="rect">
            <a:avLst/>
          </a:prstGeom>
        </p:spPr>
      </p:pic>
    </p:spTree>
    <p:extLst>
      <p:ext uri="{BB962C8B-B14F-4D97-AF65-F5344CB8AC3E}">
        <p14:creationId xmlns:p14="http://schemas.microsoft.com/office/powerpoint/2010/main" val="3355397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err="1"/>
              <a:t>Implementing</a:t>
            </a:r>
            <a:r>
              <a:rPr lang="de-DE" dirty="0"/>
              <a:t> </a:t>
            </a:r>
            <a:r>
              <a:rPr lang="de-DE" dirty="0" err="1"/>
              <a:t>innovations</a:t>
            </a:r>
            <a:endParaRPr lang="de-DE" dirty="0"/>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2</a:t>
            </a:fld>
            <a:endParaRPr lang="de-DE"/>
          </a:p>
        </p:txBody>
      </p:sp>
      <p:sp>
        <p:nvSpPr>
          <p:cNvPr id="11" name="Pfeil: nach rechts 10">
            <a:extLst>
              <a:ext uri="{FF2B5EF4-FFF2-40B4-BE49-F238E27FC236}">
                <a16:creationId xmlns:a16="http://schemas.microsoft.com/office/drawing/2014/main" id="{DB8B2CEC-81E6-452C-AC61-E45E9E777744}"/>
              </a:ext>
            </a:extLst>
          </p:cNvPr>
          <p:cNvSpPr/>
          <p:nvPr/>
        </p:nvSpPr>
        <p:spPr>
          <a:xfrm>
            <a:off x="2710843" y="2868518"/>
            <a:ext cx="3621721" cy="6096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2" name="Legende: mit Pfeil nach oben 11">
            <a:extLst>
              <a:ext uri="{FF2B5EF4-FFF2-40B4-BE49-F238E27FC236}">
                <a16:creationId xmlns:a16="http://schemas.microsoft.com/office/drawing/2014/main" id="{A97F59AC-53EC-4D94-BB66-311F6F9364E0}"/>
              </a:ext>
            </a:extLst>
          </p:cNvPr>
          <p:cNvSpPr/>
          <p:nvPr/>
        </p:nvSpPr>
        <p:spPr>
          <a:xfrm>
            <a:off x="2693832" y="3743869"/>
            <a:ext cx="3578563" cy="1224827"/>
          </a:xfrm>
          <a:prstGeom prst="upArrowCallou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2400" b="1" dirty="0"/>
              <a:t>Teacher </a:t>
            </a:r>
            <a:r>
              <a:rPr lang="de-DE" sz="2400" b="1" dirty="0" err="1"/>
              <a:t>competencies</a:t>
            </a:r>
            <a:endParaRPr lang="de-DE" sz="2400" b="1" dirty="0"/>
          </a:p>
          <a:p>
            <a:pPr algn="ctr"/>
            <a:r>
              <a:rPr lang="de-DE" sz="1400" dirty="0"/>
              <a:t>(</a:t>
            </a:r>
            <a:r>
              <a:rPr lang="de-DE" sz="1400" dirty="0" err="1"/>
              <a:t>Desimone</a:t>
            </a:r>
            <a:r>
              <a:rPr lang="de-DE" sz="1400" dirty="0"/>
              <a:t>, 2009; Slavin, 2020)</a:t>
            </a:r>
          </a:p>
        </p:txBody>
      </p:sp>
      <p:pic>
        <p:nvPicPr>
          <p:cNvPr id="15" name="Grafik 14" descr="Ein Bild, das Clipart, gelb, Cartoon, Design enthält.&#10;&#10;Automatisch generierte Beschreibung">
            <a:extLst>
              <a:ext uri="{FF2B5EF4-FFF2-40B4-BE49-F238E27FC236}">
                <a16:creationId xmlns:a16="http://schemas.microsoft.com/office/drawing/2014/main" id="{41636706-B50D-499F-8D85-135D9A987710}"/>
              </a:ext>
            </a:extLst>
          </p:cNvPr>
          <p:cNvPicPr>
            <a:picLocks noChangeAspect="1"/>
          </p:cNvPicPr>
          <p:nvPr/>
        </p:nvPicPr>
        <p:blipFill>
          <a:blip r:embed="rId4"/>
          <a:stretch>
            <a:fillRect/>
          </a:stretch>
        </p:blipFill>
        <p:spPr>
          <a:xfrm>
            <a:off x="460034" y="2309022"/>
            <a:ext cx="1728591" cy="1728591"/>
          </a:xfrm>
          <a:prstGeom prst="rect">
            <a:avLst/>
          </a:prstGeom>
        </p:spPr>
      </p:pic>
      <p:pic>
        <p:nvPicPr>
          <p:cNvPr id="16" name="Grafik 15" descr="Ein Bild, das Screenshot, Design enthält.&#10;&#10;Automatisch generierte Beschreibung">
            <a:extLst>
              <a:ext uri="{FF2B5EF4-FFF2-40B4-BE49-F238E27FC236}">
                <a16:creationId xmlns:a16="http://schemas.microsoft.com/office/drawing/2014/main" id="{09098955-65B2-499E-B1AC-CBB456D22EF8}"/>
              </a:ext>
            </a:extLst>
          </p:cNvPr>
          <p:cNvPicPr>
            <a:picLocks noChangeAspect="1"/>
          </p:cNvPicPr>
          <p:nvPr/>
        </p:nvPicPr>
        <p:blipFill>
          <a:blip r:embed="rId5"/>
          <a:stretch>
            <a:fillRect/>
          </a:stretch>
        </p:blipFill>
        <p:spPr>
          <a:xfrm>
            <a:off x="6777602" y="2187212"/>
            <a:ext cx="1838380" cy="1838380"/>
          </a:xfrm>
          <a:prstGeom prst="rect">
            <a:avLst/>
          </a:prstGeom>
        </p:spPr>
      </p:pic>
      <p:sp>
        <p:nvSpPr>
          <p:cNvPr id="17" name="Textfeld 16">
            <a:extLst>
              <a:ext uri="{FF2B5EF4-FFF2-40B4-BE49-F238E27FC236}">
                <a16:creationId xmlns:a16="http://schemas.microsoft.com/office/drawing/2014/main" id="{1627A3CF-EE73-4E11-953B-CD4A0159C00B}"/>
              </a:ext>
            </a:extLst>
          </p:cNvPr>
          <p:cNvSpPr txBox="1"/>
          <p:nvPr/>
        </p:nvSpPr>
        <p:spPr>
          <a:xfrm>
            <a:off x="-18738" y="4168477"/>
            <a:ext cx="2686137" cy="861774"/>
          </a:xfrm>
          <a:prstGeom prst="rect">
            <a:avLst/>
          </a:prstGeom>
          <a:noFill/>
        </p:spPr>
        <p:txBody>
          <a:bodyPr wrap="square">
            <a:spAutoFit/>
          </a:bodyPr>
          <a:lstStyle/>
          <a:p>
            <a:pPr algn="ctr"/>
            <a:r>
              <a:rPr lang="de-DE" b="1" dirty="0" err="1"/>
              <a:t>Evidence-based</a:t>
            </a:r>
            <a:r>
              <a:rPr lang="de-DE" b="1" dirty="0"/>
              <a:t> </a:t>
            </a:r>
            <a:r>
              <a:rPr lang="de-DE" b="1" dirty="0" err="1"/>
              <a:t>innovations</a:t>
            </a:r>
            <a:endParaRPr lang="de-DE" b="1" dirty="0"/>
          </a:p>
          <a:p>
            <a:pPr algn="ctr"/>
            <a:r>
              <a:rPr lang="de-DE" sz="1400" dirty="0"/>
              <a:t>(</a:t>
            </a:r>
            <a:r>
              <a:rPr lang="de-DE" sz="1400" dirty="0" err="1"/>
              <a:t>Gheyssens</a:t>
            </a:r>
            <a:r>
              <a:rPr lang="de-DE" sz="1400" dirty="0"/>
              <a:t> et al., 2020)</a:t>
            </a:r>
          </a:p>
        </p:txBody>
      </p:sp>
      <p:sp>
        <p:nvSpPr>
          <p:cNvPr id="18" name="Textfeld 17">
            <a:extLst>
              <a:ext uri="{FF2B5EF4-FFF2-40B4-BE49-F238E27FC236}">
                <a16:creationId xmlns:a16="http://schemas.microsoft.com/office/drawing/2014/main" id="{307D5061-7DD8-477D-9929-EBC34B8F9B5F}"/>
              </a:ext>
            </a:extLst>
          </p:cNvPr>
          <p:cNvSpPr txBox="1"/>
          <p:nvPr/>
        </p:nvSpPr>
        <p:spPr>
          <a:xfrm>
            <a:off x="6403023" y="4168477"/>
            <a:ext cx="2587537" cy="800219"/>
          </a:xfrm>
          <a:prstGeom prst="rect">
            <a:avLst/>
          </a:prstGeom>
          <a:noFill/>
        </p:spPr>
        <p:txBody>
          <a:bodyPr wrap="square">
            <a:spAutoFit/>
          </a:bodyPr>
          <a:lstStyle/>
          <a:p>
            <a:pPr algn="ctr"/>
            <a:r>
              <a:rPr lang="de-DE" b="1" dirty="0"/>
              <a:t>School </a:t>
            </a:r>
            <a:r>
              <a:rPr lang="de-DE" b="1" dirty="0" err="1"/>
              <a:t>practice</a:t>
            </a:r>
            <a:endParaRPr lang="de-DE" b="1" dirty="0"/>
          </a:p>
          <a:p>
            <a:pPr algn="ctr"/>
            <a:r>
              <a:rPr lang="de-DE" sz="1400" dirty="0"/>
              <a:t>(Peters et al., 2021; Slavin, 2020)</a:t>
            </a:r>
          </a:p>
        </p:txBody>
      </p:sp>
    </p:spTree>
    <p:custDataLst>
      <p:tags r:id="rId1"/>
    </p:custDataLst>
    <p:extLst>
      <p:ext uri="{BB962C8B-B14F-4D97-AF65-F5344CB8AC3E}">
        <p14:creationId xmlns:p14="http://schemas.microsoft.com/office/powerpoint/2010/main" val="6993707"/>
      </p:ext>
    </p:extLst>
  </p:cSld>
  <p:clrMapOvr>
    <a:masterClrMapping/>
  </p:clrMapOvr>
  <mc:AlternateContent xmlns:mc="http://schemas.openxmlformats.org/markup-compatibility/2006" xmlns:p14="http://schemas.microsoft.com/office/powerpoint/2010/main">
    <mc:Choice Requires="p14">
      <p:transition spd="slow" p14:dur="2000" advTm="33775"/>
    </mc:Choice>
    <mc:Fallback xmlns="">
      <p:transition spd="slow" advTm="337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20</a:t>
            </a:fld>
            <a:endParaRPr lang="de-DE"/>
          </a:p>
        </p:txBody>
      </p:sp>
      <p:sp>
        <p:nvSpPr>
          <p:cNvPr id="7" name="Inhaltsplatzhalter 2">
            <a:extLst>
              <a:ext uri="{FF2B5EF4-FFF2-40B4-BE49-F238E27FC236}">
                <a16:creationId xmlns:a16="http://schemas.microsoft.com/office/drawing/2014/main" id="{A30BF0FA-44B4-A345-1589-E1DF2D97D230}"/>
              </a:ext>
            </a:extLst>
          </p:cNvPr>
          <p:cNvSpPr txBox="1">
            <a:spLocks/>
          </p:cNvSpPr>
          <p:nvPr/>
        </p:nvSpPr>
        <p:spPr>
          <a:xfrm>
            <a:off x="2328020" y="471661"/>
            <a:ext cx="6478835" cy="15536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SzPct val="80000"/>
              <a:buFontTx/>
              <a:buBlip>
                <a:blip r:embed="rId3"/>
              </a:buBlip>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80000"/>
              <a:buFontTx/>
              <a:buBlip>
                <a:blip r:embed="rId3"/>
              </a:buBlip>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400"/>
              </a:spcAft>
              <a:buSzPct val="80000"/>
              <a:buFontTx/>
              <a:buBlip>
                <a:blip r:embed="rId3"/>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300"/>
              </a:spcAft>
              <a:buSzPct val="80000"/>
              <a:buFontTx/>
              <a:buBlip>
                <a:blip r:embed="rId3"/>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300"/>
              </a:spcAft>
              <a:buSzPct val="80000"/>
              <a:buFontTx/>
              <a:buBlip>
                <a:blip r:embed="rId3"/>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sz="1800" dirty="0"/>
              <a:t>Can distinct clusters be identified based on teachers’ individual pre-conditions (self-efficacy, knowledge) and contextual pre-conditions (principal support, transfer climate)? </a:t>
            </a:r>
          </a:p>
          <a:p>
            <a:pPr lvl="1">
              <a:buFont typeface="Arial" panose="020B0604020202020204" pitchFamily="34" charset="0"/>
              <a:buChar char="•"/>
            </a:pPr>
            <a:r>
              <a:rPr lang="en-US" sz="1600" dirty="0"/>
              <a:t>Cluster analyses based on Fuzzy C-Means </a:t>
            </a:r>
            <a:endParaRPr lang="de-DE" dirty="0"/>
          </a:p>
        </p:txBody>
      </p:sp>
      <p:graphicFrame>
        <p:nvGraphicFramePr>
          <p:cNvPr id="8" name="Diagramm 7">
            <a:extLst>
              <a:ext uri="{FF2B5EF4-FFF2-40B4-BE49-F238E27FC236}">
                <a16:creationId xmlns:a16="http://schemas.microsoft.com/office/drawing/2014/main" id="{51AA89B3-430E-55F1-BF0E-3D09B32C115B}"/>
              </a:ext>
            </a:extLst>
          </p:cNvPr>
          <p:cNvGraphicFramePr>
            <a:graphicFrameLocks/>
          </p:cNvGraphicFramePr>
          <p:nvPr>
            <p:extLst>
              <p:ext uri="{D42A27DB-BD31-4B8C-83A1-F6EECF244321}">
                <p14:modId xmlns:p14="http://schemas.microsoft.com/office/powerpoint/2010/main" val="1717113318"/>
              </p:ext>
            </p:extLst>
          </p:nvPr>
        </p:nvGraphicFramePr>
        <p:xfrm>
          <a:off x="301211" y="2025319"/>
          <a:ext cx="7944439" cy="4578872"/>
        </p:xfrm>
        <a:graphic>
          <a:graphicData uri="http://schemas.openxmlformats.org/drawingml/2006/chart">
            <c:chart xmlns:c="http://schemas.openxmlformats.org/drawingml/2006/chart" xmlns:r="http://schemas.openxmlformats.org/officeDocument/2006/relationships" r:id="rId4"/>
          </a:graphicData>
        </a:graphic>
      </p:graphicFrame>
      <p:sp>
        <p:nvSpPr>
          <p:cNvPr id="9" name="Inhaltsplatzhalter 2">
            <a:extLst>
              <a:ext uri="{FF2B5EF4-FFF2-40B4-BE49-F238E27FC236}">
                <a16:creationId xmlns:a16="http://schemas.microsoft.com/office/drawing/2014/main" id="{019927E0-A627-8D2B-AF89-70ABEF8102E3}"/>
              </a:ext>
            </a:extLst>
          </p:cNvPr>
          <p:cNvSpPr txBox="1">
            <a:spLocks/>
          </p:cNvSpPr>
          <p:nvPr/>
        </p:nvSpPr>
        <p:spPr>
          <a:xfrm>
            <a:off x="2903707" y="6169979"/>
            <a:ext cx="1281018" cy="338780"/>
          </a:xfrm>
          <a:prstGeom prst="rect">
            <a:avLst/>
          </a:prstGeom>
          <a:solidFill>
            <a:schemeClr val="bg2"/>
          </a:solidFill>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SzPct val="80000"/>
              <a:buFontTx/>
              <a:buBlip>
                <a:blip r:embed="rId3"/>
              </a:buBlip>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80000"/>
              <a:buFontTx/>
              <a:buBlip>
                <a:blip r:embed="rId3"/>
              </a:buBlip>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400"/>
              </a:spcAft>
              <a:buSzPct val="80000"/>
              <a:buFontTx/>
              <a:buBlip>
                <a:blip r:embed="rId3"/>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300"/>
              </a:spcAft>
              <a:buSzPct val="80000"/>
              <a:buFontTx/>
              <a:buBlip>
                <a:blip r:embed="rId3"/>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300"/>
              </a:spcAft>
              <a:buSzPct val="80000"/>
              <a:buFontTx/>
              <a:buBlip>
                <a:blip r:embed="rId3"/>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Cluster 1</a:t>
            </a:r>
            <a:endParaRPr lang="de-DE" dirty="0"/>
          </a:p>
        </p:txBody>
      </p:sp>
      <p:sp>
        <p:nvSpPr>
          <p:cNvPr id="10" name="Inhaltsplatzhalter 2">
            <a:extLst>
              <a:ext uri="{FF2B5EF4-FFF2-40B4-BE49-F238E27FC236}">
                <a16:creationId xmlns:a16="http://schemas.microsoft.com/office/drawing/2014/main" id="{F02A39C6-2614-6B9C-1FCB-0F76641758EB}"/>
              </a:ext>
            </a:extLst>
          </p:cNvPr>
          <p:cNvSpPr txBox="1">
            <a:spLocks/>
          </p:cNvSpPr>
          <p:nvPr/>
        </p:nvSpPr>
        <p:spPr>
          <a:xfrm>
            <a:off x="4572000" y="6170360"/>
            <a:ext cx="1281018" cy="338780"/>
          </a:xfrm>
          <a:prstGeom prst="rect">
            <a:avLst/>
          </a:prstGeom>
          <a:solidFill>
            <a:schemeClr val="bg2"/>
          </a:solidFill>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SzPct val="80000"/>
              <a:buFontTx/>
              <a:buBlip>
                <a:blip r:embed="rId3"/>
              </a:buBlip>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80000"/>
              <a:buFontTx/>
              <a:buBlip>
                <a:blip r:embed="rId3"/>
              </a:buBlip>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400"/>
              </a:spcAft>
              <a:buSzPct val="80000"/>
              <a:buFontTx/>
              <a:buBlip>
                <a:blip r:embed="rId3"/>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300"/>
              </a:spcAft>
              <a:buSzPct val="80000"/>
              <a:buFontTx/>
              <a:buBlip>
                <a:blip r:embed="rId3"/>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300"/>
              </a:spcAft>
              <a:buSzPct val="80000"/>
              <a:buFontTx/>
              <a:buBlip>
                <a:blip r:embed="rId3"/>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Cluster 2</a:t>
            </a:r>
            <a:endParaRPr lang="de-DE" dirty="0"/>
          </a:p>
        </p:txBody>
      </p:sp>
    </p:spTree>
    <p:extLst>
      <p:ext uri="{BB962C8B-B14F-4D97-AF65-F5344CB8AC3E}">
        <p14:creationId xmlns:p14="http://schemas.microsoft.com/office/powerpoint/2010/main" val="638237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6E35A-0E72-4F62-3BE6-BC21BA1FC2F8}"/>
              </a:ext>
            </a:extLst>
          </p:cNvPr>
          <p:cNvSpPr>
            <a:spLocks noGrp="1"/>
          </p:cNvSpPr>
          <p:nvPr>
            <p:ph type="title"/>
          </p:nvPr>
        </p:nvSpPr>
        <p:spPr/>
        <p:txBody>
          <a:bodyPr/>
          <a:lstStyle/>
          <a:p>
            <a:r>
              <a:rPr lang="de-DE" dirty="0" err="1"/>
              <a:t>Results</a:t>
            </a:r>
            <a:endParaRPr lang="de-DE" dirty="0"/>
          </a:p>
        </p:txBody>
      </p:sp>
      <p:sp>
        <p:nvSpPr>
          <p:cNvPr id="5" name="Foliennummernplatzhalter 4">
            <a:extLst>
              <a:ext uri="{FF2B5EF4-FFF2-40B4-BE49-F238E27FC236}">
                <a16:creationId xmlns:a16="http://schemas.microsoft.com/office/drawing/2014/main" id="{B5237ABB-99AD-88E7-A70D-453C424CA18E}"/>
              </a:ext>
            </a:extLst>
          </p:cNvPr>
          <p:cNvSpPr>
            <a:spLocks noGrp="1"/>
          </p:cNvSpPr>
          <p:nvPr>
            <p:ph type="sldNum" sz="quarter" idx="12"/>
          </p:nvPr>
        </p:nvSpPr>
        <p:spPr/>
        <p:txBody>
          <a:bodyPr/>
          <a:lstStyle/>
          <a:p>
            <a:fld id="{69BAA5CB-0C3E-9248-A6A1-4823D4C90212}" type="slidenum">
              <a:rPr lang="de-DE" smtClean="0"/>
              <a:t>21</a:t>
            </a:fld>
            <a:endParaRPr lang="de-DE"/>
          </a:p>
        </p:txBody>
      </p:sp>
      <p:sp>
        <p:nvSpPr>
          <p:cNvPr id="7" name="Inhaltsplatzhalter 2">
            <a:extLst>
              <a:ext uri="{FF2B5EF4-FFF2-40B4-BE49-F238E27FC236}">
                <a16:creationId xmlns:a16="http://schemas.microsoft.com/office/drawing/2014/main" id="{A30BF0FA-44B4-A345-1589-E1DF2D97D230}"/>
              </a:ext>
            </a:extLst>
          </p:cNvPr>
          <p:cNvSpPr txBox="1">
            <a:spLocks/>
          </p:cNvSpPr>
          <p:nvPr/>
        </p:nvSpPr>
        <p:spPr>
          <a:xfrm>
            <a:off x="2328020" y="471661"/>
            <a:ext cx="6478835" cy="15536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SzPct val="80000"/>
              <a:buFontTx/>
              <a:buBlip>
                <a:blip r:embed="rId3"/>
              </a:buBlip>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80000"/>
              <a:buFontTx/>
              <a:buBlip>
                <a:blip r:embed="rId3"/>
              </a:buBlip>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400"/>
              </a:spcAft>
              <a:buSzPct val="80000"/>
              <a:buFontTx/>
              <a:buBlip>
                <a:blip r:embed="rId3"/>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300"/>
              </a:spcAft>
              <a:buSzPct val="80000"/>
              <a:buFontTx/>
              <a:buBlip>
                <a:blip r:embed="rId3"/>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300"/>
              </a:spcAft>
              <a:buSzPct val="80000"/>
              <a:buFontTx/>
              <a:buBlip>
                <a:blip r:embed="rId3"/>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sz="1800" dirty="0"/>
              <a:t>What are longitudinal trends in teachers’ beliefs and </a:t>
            </a:r>
            <a:r>
              <a:rPr lang="en-US" sz="1800" dirty="0" err="1"/>
              <a:t>behaviour</a:t>
            </a:r>
            <a:r>
              <a:rPr lang="en-US" sz="1800" dirty="0"/>
              <a:t> depending on the cluster?</a:t>
            </a:r>
          </a:p>
        </p:txBody>
      </p:sp>
      <p:pic>
        <p:nvPicPr>
          <p:cNvPr id="3" name="Grafik 2">
            <a:extLst>
              <a:ext uri="{FF2B5EF4-FFF2-40B4-BE49-F238E27FC236}">
                <a16:creationId xmlns:a16="http://schemas.microsoft.com/office/drawing/2014/main" id="{F787C6AA-18EF-E578-41E9-6CB5AAD69E99}"/>
              </a:ext>
            </a:extLst>
          </p:cNvPr>
          <p:cNvPicPr>
            <a:picLocks noChangeAspect="1"/>
          </p:cNvPicPr>
          <p:nvPr/>
        </p:nvPicPr>
        <p:blipFill>
          <a:blip r:embed="rId4"/>
          <a:stretch>
            <a:fillRect/>
          </a:stretch>
        </p:blipFill>
        <p:spPr>
          <a:xfrm>
            <a:off x="170133" y="1148768"/>
            <a:ext cx="8803734" cy="4716745"/>
          </a:xfrm>
          <a:prstGeom prst="rect">
            <a:avLst/>
          </a:prstGeom>
        </p:spPr>
      </p:pic>
      <p:sp>
        <p:nvSpPr>
          <p:cNvPr id="4" name="Textfeld 3">
            <a:extLst>
              <a:ext uri="{FF2B5EF4-FFF2-40B4-BE49-F238E27FC236}">
                <a16:creationId xmlns:a16="http://schemas.microsoft.com/office/drawing/2014/main" id="{2D728829-4EB8-E90F-A743-BF73CCA4A0C8}"/>
              </a:ext>
            </a:extLst>
          </p:cNvPr>
          <p:cNvSpPr txBox="1"/>
          <p:nvPr/>
        </p:nvSpPr>
        <p:spPr>
          <a:xfrm>
            <a:off x="0" y="5934670"/>
            <a:ext cx="8360681" cy="923330"/>
          </a:xfrm>
          <a:prstGeom prst="rect">
            <a:avLst/>
          </a:prstGeom>
          <a:noFill/>
        </p:spPr>
        <p:txBody>
          <a:bodyPr wrap="square">
            <a:spAutoFit/>
          </a:bodyPr>
          <a:lstStyle/>
          <a:p>
            <a:pPr marL="285750" indent="-285750">
              <a:buFont typeface="Arial" panose="020B0604020202020204" pitchFamily="34" charset="0"/>
              <a:buChar char="•"/>
            </a:pPr>
            <a:r>
              <a:rPr lang="en-US" dirty="0"/>
              <a:t>Beliefs show similar developments for both clusters, but with level differences.</a:t>
            </a:r>
          </a:p>
          <a:p>
            <a:pPr marL="285750" indent="-285750">
              <a:buFont typeface="Arial" panose="020B0604020202020204" pitchFamily="34" charset="0"/>
              <a:buChar char="•"/>
            </a:pPr>
            <a:r>
              <a:rPr lang="en-US" dirty="0"/>
              <a:t>Teachers with moderate pre-conditions display a steeper decline in fidelity.</a:t>
            </a:r>
          </a:p>
          <a:p>
            <a:endParaRPr lang="de-DE" dirty="0"/>
          </a:p>
        </p:txBody>
      </p:sp>
      <p:sp>
        <p:nvSpPr>
          <p:cNvPr id="6" name="Rechteck 5">
            <a:extLst>
              <a:ext uri="{FF2B5EF4-FFF2-40B4-BE49-F238E27FC236}">
                <a16:creationId xmlns:a16="http://schemas.microsoft.com/office/drawing/2014/main" id="{0738A158-8909-562C-9C77-A8BB13329E69}"/>
              </a:ext>
            </a:extLst>
          </p:cNvPr>
          <p:cNvSpPr/>
          <p:nvPr/>
        </p:nvSpPr>
        <p:spPr>
          <a:xfrm>
            <a:off x="78693" y="3495006"/>
            <a:ext cx="2874819" cy="2405086"/>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dirty="0" err="1"/>
          </a:p>
        </p:txBody>
      </p:sp>
    </p:spTree>
    <p:extLst>
      <p:ext uri="{BB962C8B-B14F-4D97-AF65-F5344CB8AC3E}">
        <p14:creationId xmlns:p14="http://schemas.microsoft.com/office/powerpoint/2010/main" val="15019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err="1"/>
              <a:t>Discussion</a:t>
            </a:r>
            <a:endParaRPr lang="de-DE" dirty="0"/>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330198"/>
            <a:ext cx="7969292" cy="5095802"/>
          </a:xfrm>
        </p:spPr>
        <p:txBody>
          <a:bodyPr/>
          <a:lstStyle/>
          <a:p>
            <a:pPr>
              <a:buFont typeface="Wingdings" panose="05000000000000000000" pitchFamily="2" charset="2"/>
              <a:buChar char="§"/>
            </a:pPr>
            <a:r>
              <a:rPr lang="de-DE" sz="2000" dirty="0">
                <a:solidFill>
                  <a:schemeClr val="accent2"/>
                </a:solidFill>
              </a:rPr>
              <a:t>Beliefs: </a:t>
            </a:r>
            <a:r>
              <a:rPr lang="de-DE" sz="2000" dirty="0" err="1">
                <a:solidFill>
                  <a:schemeClr val="accent2"/>
                </a:solidFill>
              </a:rPr>
              <a:t>Mostly</a:t>
            </a:r>
            <a:r>
              <a:rPr lang="de-DE" sz="2000" dirty="0">
                <a:solidFill>
                  <a:schemeClr val="accent2"/>
                </a:solidFill>
              </a:rPr>
              <a:t> </a:t>
            </a:r>
            <a:r>
              <a:rPr lang="de-DE" sz="2000" dirty="0" err="1">
                <a:solidFill>
                  <a:schemeClr val="accent2"/>
                </a:solidFill>
              </a:rPr>
              <a:t>stable</a:t>
            </a:r>
            <a:r>
              <a:rPr lang="de-DE" sz="2000" dirty="0">
                <a:solidFill>
                  <a:schemeClr val="accent2"/>
                </a:solidFill>
              </a:rPr>
              <a:t>, </a:t>
            </a:r>
            <a:r>
              <a:rPr lang="de-DE" sz="2000" dirty="0" err="1">
                <a:solidFill>
                  <a:schemeClr val="accent2"/>
                </a:solidFill>
              </a:rPr>
              <a:t>with</a:t>
            </a:r>
            <a:r>
              <a:rPr lang="de-DE" sz="2000" dirty="0">
                <a:solidFill>
                  <a:schemeClr val="accent2"/>
                </a:solidFill>
              </a:rPr>
              <a:t> </a:t>
            </a:r>
            <a:r>
              <a:rPr lang="de-DE" sz="2000" dirty="0" err="1">
                <a:solidFill>
                  <a:schemeClr val="accent2"/>
                </a:solidFill>
              </a:rPr>
              <a:t>self-efficacy</a:t>
            </a:r>
            <a:r>
              <a:rPr lang="de-DE" sz="2000" dirty="0">
                <a:solidFill>
                  <a:schemeClr val="accent2"/>
                </a:solidFill>
              </a:rPr>
              <a:t> </a:t>
            </a:r>
            <a:r>
              <a:rPr lang="de-DE" sz="2000" dirty="0" err="1">
                <a:solidFill>
                  <a:schemeClr val="accent2"/>
                </a:solidFill>
              </a:rPr>
              <a:t>increasing</a:t>
            </a:r>
            <a:r>
              <a:rPr lang="de-DE" sz="2000" dirty="0">
                <a:solidFill>
                  <a:schemeClr val="accent2"/>
                </a:solidFill>
              </a:rPr>
              <a:t> </a:t>
            </a:r>
          </a:p>
          <a:p>
            <a:pPr>
              <a:buFont typeface="Wingdings" panose="05000000000000000000" pitchFamily="2" charset="2"/>
              <a:buChar char="à"/>
            </a:pPr>
            <a:r>
              <a:rPr lang="de-DE" sz="2000" dirty="0" err="1">
                <a:sym typeface="Wingdings" panose="05000000000000000000" pitchFamily="2" charset="2"/>
              </a:rPr>
              <a:t>likely</a:t>
            </a:r>
            <a:r>
              <a:rPr lang="de-DE" sz="2000" dirty="0">
                <a:sym typeface="Wingdings" panose="05000000000000000000" pitchFamily="2" charset="2"/>
              </a:rPr>
              <a:t> </a:t>
            </a:r>
            <a:r>
              <a:rPr lang="de-DE" sz="2000" dirty="0" err="1">
                <a:sym typeface="Wingdings" panose="05000000000000000000" pitchFamily="2" charset="2"/>
              </a:rPr>
              <a:t>driven</a:t>
            </a:r>
            <a:r>
              <a:rPr lang="de-DE" sz="2000" dirty="0">
                <a:sym typeface="Wingdings" panose="05000000000000000000" pitchFamily="2" charset="2"/>
              </a:rPr>
              <a:t> </a:t>
            </a:r>
            <a:r>
              <a:rPr lang="de-DE" sz="2000" dirty="0" err="1">
                <a:sym typeface="Wingdings" panose="05000000000000000000" pitchFamily="2" charset="2"/>
              </a:rPr>
              <a:t>by</a:t>
            </a:r>
            <a:r>
              <a:rPr lang="de-DE" sz="2000" dirty="0">
                <a:sym typeface="Wingdings" panose="05000000000000000000" pitchFamily="2" charset="2"/>
              </a:rPr>
              <a:t> strong PD support and </a:t>
            </a:r>
            <a:r>
              <a:rPr lang="de-DE" sz="2000" dirty="0" err="1">
                <a:sym typeface="Wingdings" panose="05000000000000000000" pitchFamily="2" charset="2"/>
              </a:rPr>
              <a:t>experiences</a:t>
            </a:r>
            <a:r>
              <a:rPr lang="de-DE" sz="2000" dirty="0">
                <a:sym typeface="Wingdings" panose="05000000000000000000" pitchFamily="2" charset="2"/>
              </a:rPr>
              <a:t> </a:t>
            </a:r>
            <a:r>
              <a:rPr lang="de-DE" sz="2000" dirty="0" err="1">
                <a:sym typeface="Wingdings" panose="05000000000000000000" pitchFamily="2" charset="2"/>
              </a:rPr>
              <a:t>of</a:t>
            </a:r>
            <a:r>
              <a:rPr lang="de-DE" sz="2000" dirty="0">
                <a:sym typeface="Wingdings" panose="05000000000000000000" pitchFamily="2" charset="2"/>
              </a:rPr>
              <a:t> </a:t>
            </a:r>
            <a:r>
              <a:rPr lang="de-DE" sz="2000" dirty="0" err="1">
                <a:sym typeface="Wingdings" panose="05000000000000000000" pitchFamily="2" charset="2"/>
              </a:rPr>
              <a:t>mastery</a:t>
            </a:r>
            <a:endParaRPr lang="de-DE" sz="2000" dirty="0">
              <a:sym typeface="Wingdings" panose="05000000000000000000" pitchFamily="2" charset="2"/>
            </a:endParaRPr>
          </a:p>
          <a:p>
            <a:pPr>
              <a:buFont typeface="Wingdings" panose="05000000000000000000" pitchFamily="2" charset="2"/>
              <a:buChar char="à"/>
            </a:pPr>
            <a:endParaRPr lang="de-DE" sz="2000" dirty="0">
              <a:sym typeface="Wingdings" panose="05000000000000000000" pitchFamily="2" charset="2"/>
            </a:endParaRPr>
          </a:p>
          <a:p>
            <a:pPr>
              <a:buFont typeface="Wingdings" panose="05000000000000000000" pitchFamily="2" charset="2"/>
              <a:buChar char="§"/>
            </a:pPr>
            <a:r>
              <a:rPr lang="de-DE" sz="2000" dirty="0" err="1">
                <a:solidFill>
                  <a:schemeClr val="accent2"/>
                </a:solidFill>
              </a:rPr>
              <a:t>Behaviour</a:t>
            </a:r>
            <a:r>
              <a:rPr lang="de-DE" sz="2000" dirty="0">
                <a:solidFill>
                  <a:schemeClr val="accent2"/>
                </a:solidFill>
              </a:rPr>
              <a:t>: </a:t>
            </a:r>
            <a:r>
              <a:rPr lang="en-US" sz="2000" dirty="0">
                <a:solidFill>
                  <a:schemeClr val="accent2"/>
                </a:solidFill>
              </a:rPr>
              <a:t>Rising adaptivity alongside declining fidelity and use</a:t>
            </a:r>
          </a:p>
          <a:p>
            <a:pPr>
              <a:buFont typeface="Wingdings" panose="05000000000000000000" pitchFamily="2" charset="2"/>
              <a:buChar char="à"/>
            </a:pPr>
            <a:r>
              <a:rPr lang="en-US" sz="2000" dirty="0">
                <a:sym typeface="Wingdings" panose="05000000000000000000" pitchFamily="2" charset="2"/>
              </a:rPr>
              <a:t>teachers might benefit from reminders about recommended innovation use</a:t>
            </a:r>
          </a:p>
          <a:p>
            <a:pPr>
              <a:buFont typeface="Wingdings" panose="05000000000000000000" pitchFamily="2" charset="2"/>
              <a:buChar char="à"/>
            </a:pPr>
            <a:r>
              <a:rPr lang="en-US" sz="2000" dirty="0">
                <a:sym typeface="Wingdings" panose="05000000000000000000" pitchFamily="2" charset="2"/>
              </a:rPr>
              <a:t>decreasing fidelity along rising adaptivity may reflect teachers adapting the innovation to their context </a:t>
            </a:r>
          </a:p>
          <a:p>
            <a:pPr>
              <a:buFont typeface="Wingdings" panose="05000000000000000000" pitchFamily="2" charset="2"/>
              <a:buChar char="à"/>
            </a:pPr>
            <a:endParaRPr lang="en-US" sz="2000" dirty="0">
              <a:sym typeface="Wingdings" panose="05000000000000000000" pitchFamily="2" charset="2"/>
            </a:endParaRPr>
          </a:p>
          <a:p>
            <a:pPr>
              <a:buFont typeface="Wingdings" panose="05000000000000000000" pitchFamily="2" charset="2"/>
              <a:buChar char="§"/>
            </a:pPr>
            <a:r>
              <a:rPr lang="de-DE" sz="2000" dirty="0">
                <a:solidFill>
                  <a:schemeClr val="accent2"/>
                </a:solidFill>
              </a:rPr>
              <a:t>Individual and </a:t>
            </a:r>
            <a:r>
              <a:rPr lang="de-DE" sz="2000" dirty="0" err="1">
                <a:solidFill>
                  <a:schemeClr val="accent2"/>
                </a:solidFill>
              </a:rPr>
              <a:t>contextual</a:t>
            </a:r>
            <a:r>
              <a:rPr lang="de-DE" sz="2000" dirty="0">
                <a:solidFill>
                  <a:schemeClr val="accent2"/>
                </a:solidFill>
              </a:rPr>
              <a:t> </a:t>
            </a:r>
            <a:r>
              <a:rPr lang="de-DE" sz="2000" dirty="0" err="1">
                <a:solidFill>
                  <a:schemeClr val="accent2"/>
                </a:solidFill>
              </a:rPr>
              <a:t>conditions</a:t>
            </a:r>
            <a:r>
              <a:rPr lang="de-DE" sz="2000" dirty="0">
                <a:solidFill>
                  <a:schemeClr val="accent2"/>
                </a:solidFill>
              </a:rPr>
              <a:t> matter: </a:t>
            </a:r>
          </a:p>
          <a:p>
            <a:pPr>
              <a:buFont typeface="Wingdings" panose="05000000000000000000" pitchFamily="2" charset="2"/>
              <a:buChar char="à"/>
            </a:pPr>
            <a:r>
              <a:rPr lang="en-US" sz="2000" dirty="0">
                <a:solidFill>
                  <a:schemeClr val="tx2"/>
                </a:solidFill>
              </a:rPr>
              <a:t>although trends were similar, clear level differences emerged</a:t>
            </a:r>
          </a:p>
          <a:p>
            <a:pPr>
              <a:buFont typeface="Wingdings" panose="05000000000000000000" pitchFamily="2" charset="2"/>
              <a:buChar char="à"/>
            </a:pPr>
            <a:r>
              <a:rPr lang="en-US" sz="2000" dirty="0">
                <a:solidFill>
                  <a:schemeClr val="tx2"/>
                </a:solidFill>
              </a:rPr>
              <a:t>teachers with moderate support showed steeper decline in fidelity</a:t>
            </a:r>
          </a:p>
          <a:p>
            <a:pPr>
              <a:buFont typeface="Wingdings" panose="05000000000000000000" pitchFamily="2" charset="2"/>
              <a:buChar char="à"/>
            </a:pPr>
            <a:r>
              <a:rPr lang="en-US" sz="2000" dirty="0"/>
              <a:t>importance of differentiated PD support</a:t>
            </a:r>
          </a:p>
          <a:p>
            <a:pPr marL="0" indent="0">
              <a:buNone/>
            </a:pPr>
            <a:endParaRPr lang="de-DE" sz="2000" dirty="0"/>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22</a:t>
            </a:fld>
            <a:endParaRPr lang="de-DE"/>
          </a:p>
        </p:txBody>
      </p:sp>
    </p:spTree>
    <p:custDataLst>
      <p:tags r:id="rId1"/>
    </p:custDataLst>
    <p:extLst>
      <p:ext uri="{BB962C8B-B14F-4D97-AF65-F5344CB8AC3E}">
        <p14:creationId xmlns:p14="http://schemas.microsoft.com/office/powerpoint/2010/main" val="2794868352"/>
      </p:ext>
    </p:extLst>
  </p:cSld>
  <p:clrMapOvr>
    <a:masterClrMapping/>
  </p:clrMapOvr>
  <mc:AlternateContent xmlns:mc="http://schemas.openxmlformats.org/markup-compatibility/2006" xmlns:p14="http://schemas.microsoft.com/office/powerpoint/2010/main">
    <mc:Choice Requires="p14">
      <p:transition spd="slow" p14:dur="2000" advTm="72573"/>
    </mc:Choice>
    <mc:Fallback xmlns="">
      <p:transition spd="slow" advTm="725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err="1"/>
              <a:t>Limitations</a:t>
            </a:r>
            <a:r>
              <a:rPr lang="de-DE" dirty="0"/>
              <a:t> and </a:t>
            </a:r>
            <a:r>
              <a:rPr lang="de-DE" dirty="0" err="1"/>
              <a:t>implications</a:t>
            </a:r>
            <a:endParaRPr lang="de-DE" dirty="0"/>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537200"/>
            <a:ext cx="7542000" cy="4598424"/>
          </a:xfrm>
        </p:spPr>
        <p:txBody>
          <a:bodyPr/>
          <a:lstStyle/>
          <a:p>
            <a:pPr marL="457200" indent="-457200">
              <a:buFont typeface="Wingdings" panose="05000000000000000000" pitchFamily="2" charset="2"/>
              <a:buChar char="§"/>
            </a:pPr>
            <a:r>
              <a:rPr lang="de-DE" sz="1800" dirty="0"/>
              <a:t>Small sample </a:t>
            </a:r>
            <a:r>
              <a:rPr lang="de-DE" sz="1800" dirty="0" err="1"/>
              <a:t>size</a:t>
            </a:r>
            <a:r>
              <a:rPr lang="de-DE" sz="1800" dirty="0"/>
              <a:t> due </a:t>
            </a:r>
            <a:r>
              <a:rPr lang="de-DE" sz="1800" dirty="0" err="1"/>
              <a:t>to</a:t>
            </a:r>
            <a:r>
              <a:rPr lang="de-DE" sz="1800" dirty="0"/>
              <a:t> longitudinal </a:t>
            </a:r>
            <a:r>
              <a:rPr lang="de-DE" sz="1800" dirty="0" err="1"/>
              <a:t>intervention</a:t>
            </a:r>
            <a:r>
              <a:rPr lang="de-DE" sz="1800" dirty="0"/>
              <a:t> </a:t>
            </a:r>
            <a:r>
              <a:rPr lang="de-DE" sz="1800" dirty="0" err="1"/>
              <a:t>prevented</a:t>
            </a:r>
            <a:r>
              <a:rPr lang="de-DE" sz="1800" dirty="0"/>
              <a:t> </a:t>
            </a:r>
            <a:r>
              <a:rPr lang="de-DE" sz="1800" dirty="0" err="1"/>
              <a:t>analysis</a:t>
            </a:r>
            <a:r>
              <a:rPr lang="de-DE" sz="1800" dirty="0"/>
              <a:t> of </a:t>
            </a:r>
            <a:r>
              <a:rPr lang="de-DE" sz="1800" dirty="0" err="1"/>
              <a:t>reciprocal</a:t>
            </a:r>
            <a:r>
              <a:rPr lang="de-DE" sz="1800" dirty="0"/>
              <a:t> </a:t>
            </a:r>
            <a:r>
              <a:rPr lang="de-DE" sz="1800" dirty="0" err="1"/>
              <a:t>effects</a:t>
            </a:r>
            <a:r>
              <a:rPr lang="de-DE" sz="1800" dirty="0"/>
              <a:t> </a:t>
            </a:r>
            <a:r>
              <a:rPr lang="de-DE" sz="1800" dirty="0" err="1"/>
              <a:t>between</a:t>
            </a:r>
            <a:r>
              <a:rPr lang="de-DE" sz="1800" dirty="0"/>
              <a:t> beliefs &amp; </a:t>
            </a:r>
            <a:r>
              <a:rPr lang="de-DE" sz="1800" dirty="0" err="1"/>
              <a:t>behaviour</a:t>
            </a:r>
            <a:r>
              <a:rPr lang="de-DE" sz="1800" dirty="0"/>
              <a:t> </a:t>
            </a:r>
          </a:p>
          <a:p>
            <a:pPr marL="457200" indent="-457200">
              <a:buFont typeface="Wingdings" panose="05000000000000000000" pitchFamily="2" charset="2"/>
              <a:buChar char="§"/>
            </a:pPr>
            <a:r>
              <a:rPr lang="en-US" sz="1800" dirty="0"/>
              <a:t>Data relied solely on self-reports; including classroom observations would have strengthened insights into </a:t>
            </a:r>
            <a:r>
              <a:rPr lang="en-US" sz="1800" dirty="0" err="1"/>
              <a:t>behavioural</a:t>
            </a:r>
            <a:r>
              <a:rPr lang="en-US" sz="1800" dirty="0"/>
              <a:t> variables</a:t>
            </a:r>
          </a:p>
          <a:p>
            <a:pPr marL="457200" indent="-457200">
              <a:buFont typeface="Wingdings" panose="05000000000000000000" pitchFamily="2" charset="2"/>
              <a:buChar char="§"/>
            </a:pPr>
            <a:r>
              <a:rPr lang="en-US" sz="1800" dirty="0"/>
              <a:t>Cluster analysis lacked teachers with suboptimal pre-conditions (voluntary participation bias)</a:t>
            </a:r>
          </a:p>
          <a:p>
            <a:pPr marL="457200" indent="-457200">
              <a:buFont typeface="Wingdings" panose="05000000000000000000" pitchFamily="2" charset="2"/>
              <a:buChar char="§"/>
            </a:pPr>
            <a:endParaRPr lang="en-US" sz="1800" dirty="0"/>
          </a:p>
          <a:p>
            <a:pPr marL="0" indent="0">
              <a:buNone/>
            </a:pPr>
            <a:r>
              <a:rPr lang="en-US" sz="1800" dirty="0"/>
              <a:t>In sum, our study </a:t>
            </a:r>
            <a:r>
              <a:rPr lang="en-US" sz="1800" dirty="0" err="1"/>
              <a:t>emphasises</a:t>
            </a:r>
            <a:r>
              <a:rPr lang="en-US" sz="1800" dirty="0"/>
              <a:t>…</a:t>
            </a:r>
          </a:p>
          <a:p>
            <a:pPr>
              <a:buFont typeface="Wingdings" panose="05000000000000000000" pitchFamily="2" charset="2"/>
              <a:buChar char="Ø"/>
            </a:pPr>
            <a:r>
              <a:rPr lang="en-US" sz="1800" dirty="0"/>
              <a:t>need for </a:t>
            </a:r>
            <a:r>
              <a:rPr lang="en-US" sz="1800" dirty="0">
                <a:solidFill>
                  <a:schemeClr val="accent2"/>
                </a:solidFill>
              </a:rPr>
              <a:t>continuous, differentiated PD support</a:t>
            </a:r>
            <a:r>
              <a:rPr lang="en-US" sz="1800" dirty="0"/>
              <a:t>, especially for teachers with moderate pre-conditions</a:t>
            </a:r>
          </a:p>
          <a:p>
            <a:pPr>
              <a:buFont typeface="Wingdings" panose="05000000000000000000" pitchFamily="2" charset="2"/>
              <a:buChar char="Ø"/>
            </a:pPr>
            <a:r>
              <a:rPr lang="en-US" sz="1800" dirty="0"/>
              <a:t>opportunities for incorporating </a:t>
            </a:r>
            <a:r>
              <a:rPr lang="en-US" sz="1800" dirty="0">
                <a:solidFill>
                  <a:schemeClr val="accent2"/>
                </a:solidFill>
              </a:rPr>
              <a:t>ongoing reinforcement for </a:t>
            </a:r>
            <a:r>
              <a:rPr lang="en-US" sz="1800" dirty="0" err="1">
                <a:solidFill>
                  <a:schemeClr val="accent2"/>
                </a:solidFill>
              </a:rPr>
              <a:t>behavioural</a:t>
            </a:r>
            <a:r>
              <a:rPr lang="en-US" sz="1800" dirty="0">
                <a:solidFill>
                  <a:schemeClr val="accent2"/>
                </a:solidFill>
              </a:rPr>
              <a:t> dimensions</a:t>
            </a:r>
          </a:p>
          <a:p>
            <a:pPr>
              <a:buFont typeface="Wingdings" panose="05000000000000000000" pitchFamily="2" charset="2"/>
              <a:buChar char="Ø"/>
            </a:pPr>
            <a:r>
              <a:rPr lang="en-US" sz="1800" dirty="0"/>
              <a:t>that teacher change is a gradual, </a:t>
            </a:r>
            <a:r>
              <a:rPr lang="en-US" sz="1800" dirty="0">
                <a:solidFill>
                  <a:srgbClr val="6AC3B3"/>
                </a:solidFill>
              </a:rPr>
              <a:t>long-</a:t>
            </a:r>
            <a:r>
              <a:rPr lang="en-US" sz="1800" dirty="0">
                <a:solidFill>
                  <a:schemeClr val="accent2"/>
                </a:solidFill>
              </a:rPr>
              <a:t>t</a:t>
            </a:r>
            <a:r>
              <a:rPr lang="en-US" sz="1800" dirty="0">
                <a:solidFill>
                  <a:srgbClr val="6AC3B3"/>
                </a:solidFill>
              </a:rPr>
              <a:t>er</a:t>
            </a:r>
            <a:r>
              <a:rPr lang="en-US" sz="1800" dirty="0">
                <a:solidFill>
                  <a:schemeClr val="accent2"/>
                </a:solidFill>
              </a:rPr>
              <a:t>m process</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23</a:t>
            </a:fld>
            <a:endParaRPr lang="de-DE"/>
          </a:p>
        </p:txBody>
      </p:sp>
    </p:spTree>
    <p:extLst>
      <p:ext uri="{BB962C8B-B14F-4D97-AF65-F5344CB8AC3E}">
        <p14:creationId xmlns:p14="http://schemas.microsoft.com/office/powerpoint/2010/main" val="3417325881"/>
      </p:ext>
    </p:extLst>
  </p:cSld>
  <p:clrMapOvr>
    <a:masterClrMapping/>
  </p:clrMapOvr>
  <mc:AlternateContent xmlns:mc="http://schemas.openxmlformats.org/markup-compatibility/2006" xmlns:p14="http://schemas.microsoft.com/office/powerpoint/2010/main">
    <mc:Choice Requires="p14">
      <p:transition spd="slow" p14:dur="2000" advTm="47784"/>
    </mc:Choice>
    <mc:Fallback xmlns="">
      <p:transition spd="slow" advTm="47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4916BDB-7691-2D4E-A722-76D473FD975B}"/>
              </a:ext>
            </a:extLst>
          </p:cNvPr>
          <p:cNvSpPr>
            <a:spLocks noGrp="1"/>
          </p:cNvSpPr>
          <p:nvPr>
            <p:ph type="ctrTitle"/>
          </p:nvPr>
        </p:nvSpPr>
        <p:spPr>
          <a:xfrm>
            <a:off x="617935" y="2846527"/>
            <a:ext cx="7542000" cy="1101600"/>
          </a:xfrm>
        </p:spPr>
        <p:txBody>
          <a:bodyPr>
            <a:normAutofit fontScale="90000"/>
          </a:bodyPr>
          <a:lstStyle/>
          <a:p>
            <a:pPr algn="ctr"/>
            <a:r>
              <a:rPr lang="de-DE" dirty="0" err="1">
                <a:solidFill>
                  <a:schemeClr val="bg2"/>
                </a:solidFill>
              </a:rPr>
              <a:t>Thank</a:t>
            </a:r>
            <a:r>
              <a:rPr lang="de-DE" dirty="0">
                <a:solidFill>
                  <a:schemeClr val="bg2"/>
                </a:solidFill>
              </a:rPr>
              <a:t> </a:t>
            </a:r>
            <a:r>
              <a:rPr lang="de-DE" dirty="0" err="1">
                <a:solidFill>
                  <a:schemeClr val="bg2"/>
                </a:solidFill>
              </a:rPr>
              <a:t>you</a:t>
            </a:r>
            <a:r>
              <a:rPr lang="de-DE" dirty="0">
                <a:solidFill>
                  <a:schemeClr val="bg2"/>
                </a:solidFill>
              </a:rPr>
              <a:t>!</a:t>
            </a:r>
            <a:br>
              <a:rPr lang="de-DE" dirty="0">
                <a:solidFill>
                  <a:schemeClr val="bg2"/>
                </a:solidFill>
              </a:rPr>
            </a:br>
            <a:br>
              <a:rPr lang="de-DE" dirty="0">
                <a:solidFill>
                  <a:schemeClr val="bg2"/>
                </a:solidFill>
              </a:rPr>
            </a:br>
            <a:r>
              <a:rPr lang="de-DE" sz="1800" b="0" dirty="0">
                <a:solidFill>
                  <a:schemeClr val="bg2"/>
                </a:solidFill>
              </a:rPr>
              <a:t>Contact: mareike.ehlert@uni-muenster.de</a:t>
            </a:r>
            <a:endParaRPr lang="de-DE" b="0" dirty="0">
              <a:solidFill>
                <a:schemeClr val="bg2"/>
              </a:solidFill>
            </a:endParaRPr>
          </a:p>
        </p:txBody>
      </p:sp>
      <p:sp>
        <p:nvSpPr>
          <p:cNvPr id="2" name="Rechteck 1">
            <a:extLst>
              <a:ext uri="{FF2B5EF4-FFF2-40B4-BE49-F238E27FC236}">
                <a16:creationId xmlns:a16="http://schemas.microsoft.com/office/drawing/2014/main" id="{9AC713EC-CBC3-84B3-A9B6-B1605CE1889D}"/>
              </a:ext>
            </a:extLst>
          </p:cNvPr>
          <p:cNvSpPr/>
          <p:nvPr/>
        </p:nvSpPr>
        <p:spPr>
          <a:xfrm>
            <a:off x="3369924" y="-6983"/>
            <a:ext cx="3383301" cy="144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p>
        </p:txBody>
      </p:sp>
      <p:pic>
        <p:nvPicPr>
          <p:cNvPr id="5" name="Grafik 4">
            <a:extLst>
              <a:ext uri="{FF2B5EF4-FFF2-40B4-BE49-F238E27FC236}">
                <a16:creationId xmlns:a16="http://schemas.microsoft.com/office/drawing/2014/main" id="{3B738C24-73D1-396D-8314-A7E17B61F2CF}"/>
              </a:ext>
            </a:extLst>
          </p:cNvPr>
          <p:cNvPicPr>
            <a:picLocks noChangeAspect="1"/>
          </p:cNvPicPr>
          <p:nvPr/>
        </p:nvPicPr>
        <p:blipFill>
          <a:blip r:embed="rId3"/>
          <a:srcRect t="11283" b="13503"/>
          <a:stretch/>
        </p:blipFill>
        <p:spPr>
          <a:xfrm>
            <a:off x="6753225" y="-6983"/>
            <a:ext cx="2390775" cy="1440001"/>
          </a:xfrm>
          <a:prstGeom prst="rect">
            <a:avLst/>
          </a:prstGeom>
        </p:spPr>
      </p:pic>
      <p:pic>
        <p:nvPicPr>
          <p:cNvPr id="6" name="Grafik 5">
            <a:extLst>
              <a:ext uri="{FF2B5EF4-FFF2-40B4-BE49-F238E27FC236}">
                <a16:creationId xmlns:a16="http://schemas.microsoft.com/office/drawing/2014/main" id="{C1E5C651-7250-A528-C005-7D940628A653}"/>
              </a:ext>
            </a:extLst>
          </p:cNvPr>
          <p:cNvPicPr>
            <a:picLocks noChangeAspect="1"/>
          </p:cNvPicPr>
          <p:nvPr/>
        </p:nvPicPr>
        <p:blipFill>
          <a:blip r:embed="rId4"/>
          <a:stretch>
            <a:fillRect/>
          </a:stretch>
        </p:blipFill>
        <p:spPr>
          <a:xfrm>
            <a:off x="3698697" y="287733"/>
            <a:ext cx="3054528" cy="822178"/>
          </a:xfrm>
          <a:prstGeom prst="rect">
            <a:avLst/>
          </a:prstGeom>
        </p:spPr>
      </p:pic>
    </p:spTree>
    <p:extLst>
      <p:ext uri="{BB962C8B-B14F-4D97-AF65-F5344CB8AC3E}">
        <p14:creationId xmlns:p14="http://schemas.microsoft.com/office/powerpoint/2010/main" val="3764645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References</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274400"/>
            <a:ext cx="7542000" cy="4309200"/>
          </a:xfrm>
        </p:spPr>
        <p:txBody>
          <a:bodyPr/>
          <a:lstStyle/>
          <a:p>
            <a:pPr marL="0" indent="0">
              <a:buNone/>
            </a:pPr>
            <a:r>
              <a:rPr lang="en-AU" sz="1200" dirty="0"/>
              <a:t>Bandura, A. (1997). </a:t>
            </a:r>
            <a:r>
              <a:rPr lang="en-AU" sz="1200" i="1" dirty="0"/>
              <a:t>Self-efficacy: The exercise of control</a:t>
            </a:r>
            <a:r>
              <a:rPr lang="en-AU" sz="1200" dirty="0"/>
              <a:t>. W H Freeman/Times Books/ Henry Holt &amp; Co.</a:t>
            </a:r>
            <a:endParaRPr lang="en-US" sz="1200" dirty="0"/>
          </a:p>
          <a:p>
            <a:pPr marL="0" indent="0">
              <a:buNone/>
            </a:pPr>
            <a:r>
              <a:rPr lang="en-US" sz="1200" dirty="0"/>
              <a:t>Clarke, D., &amp; Hollingsworth, H. (2002). Elaborating a model of teacher professional growth. </a:t>
            </a:r>
            <a:r>
              <a:rPr lang="en-AU" sz="1200" i="1" dirty="0"/>
              <a:t>Teaching and teacher education</a:t>
            </a:r>
            <a:r>
              <a:rPr lang="en-AU" sz="1200" dirty="0"/>
              <a:t>, </a:t>
            </a:r>
            <a:r>
              <a:rPr lang="en-AU" sz="1200" i="1" dirty="0"/>
              <a:t>18</a:t>
            </a:r>
            <a:r>
              <a:rPr lang="en-AU" sz="1200" dirty="0"/>
              <a:t>(8), 947-967. </a:t>
            </a:r>
            <a:r>
              <a:rPr lang="en-AU" sz="1200" u="sng" dirty="0">
                <a:hlinkClick r:id="rId3"/>
              </a:rPr>
              <a:t>https://doi.org/10.1016/S0742-051X(02)00053-7</a:t>
            </a:r>
            <a:r>
              <a:rPr lang="en-AU" sz="1200" dirty="0"/>
              <a:t> </a:t>
            </a:r>
          </a:p>
          <a:p>
            <a:pPr marL="0" indent="0">
              <a:buNone/>
            </a:pPr>
            <a:r>
              <a:rPr lang="en-AU" sz="1200" dirty="0"/>
              <a:t>Connor, C. M. (2019). Using technology and assessment to personalize instruction: Preventing reading problems. </a:t>
            </a:r>
            <a:r>
              <a:rPr lang="en-AU" sz="1200" i="1" dirty="0"/>
              <a:t>Prevention Science: The Official Journal of the Society for Prevention Research</a:t>
            </a:r>
            <a:r>
              <a:rPr lang="en-AU" sz="1200" dirty="0"/>
              <a:t>, </a:t>
            </a:r>
            <a:r>
              <a:rPr lang="en-AU" sz="1200" i="1" dirty="0"/>
              <a:t>20</a:t>
            </a:r>
            <a:r>
              <a:rPr lang="en-AU" sz="1200" dirty="0"/>
              <a:t>(1), 299–322. </a:t>
            </a:r>
            <a:r>
              <a:rPr lang="en-AU" sz="1200" dirty="0">
                <a:hlinkClick r:id="rId4"/>
              </a:rPr>
              <a:t>https://doi.org/10.1007/s11121-017-0842-9</a:t>
            </a:r>
            <a:endParaRPr lang="en-AU" sz="1200" dirty="0"/>
          </a:p>
          <a:p>
            <a:pPr marL="0" indent="0">
              <a:buNone/>
            </a:pPr>
            <a:r>
              <a:rPr lang="en-AU" sz="1200" dirty="0"/>
              <a:t>Desimone, L. M. (2009). Improving impact studies of teachers’ professional development: Toward better conceptualizations and measures. </a:t>
            </a:r>
            <a:r>
              <a:rPr lang="en-AU" sz="1200" i="1" dirty="0"/>
              <a:t>Educational Researcher</a:t>
            </a:r>
            <a:r>
              <a:rPr lang="en-AU" sz="1200" dirty="0"/>
              <a:t>, </a:t>
            </a:r>
            <a:r>
              <a:rPr lang="en-AU" sz="1200" i="1" dirty="0"/>
              <a:t>38</a:t>
            </a:r>
            <a:r>
              <a:rPr lang="en-AU" sz="1200" dirty="0"/>
              <a:t>(3), 181–199. </a:t>
            </a:r>
            <a:r>
              <a:rPr lang="en-AU" sz="1200" dirty="0">
                <a:hlinkClick r:id="rId5"/>
              </a:rPr>
              <a:t>https://doi.org/10.3102/0013189X08331140</a:t>
            </a:r>
            <a:endParaRPr lang="en-AU" sz="1200" dirty="0"/>
          </a:p>
          <a:p>
            <a:pPr marL="0" indent="0">
              <a:buNone/>
            </a:pPr>
            <a:r>
              <a:rPr lang="de-DE" sz="1200" dirty="0" err="1"/>
              <a:t>Gheyssens</a:t>
            </a:r>
            <a:r>
              <a:rPr lang="de-DE" sz="1200" dirty="0"/>
              <a:t>, E., </a:t>
            </a:r>
            <a:r>
              <a:rPr lang="de-DE" sz="1200" dirty="0" err="1"/>
              <a:t>Consuegra</a:t>
            </a:r>
            <a:r>
              <a:rPr lang="de-DE" sz="1200" dirty="0"/>
              <a:t>, E., Engels, N., &amp; </a:t>
            </a:r>
            <a:r>
              <a:rPr lang="de-DE" sz="1200" dirty="0" err="1"/>
              <a:t>Struyven</a:t>
            </a:r>
            <a:r>
              <a:rPr lang="de-DE" sz="1200" dirty="0"/>
              <a:t>, K. (2020, June). </a:t>
            </a:r>
            <a:r>
              <a:rPr lang="de-DE" sz="1200" dirty="0" err="1"/>
              <a:t>Good</a:t>
            </a:r>
            <a:r>
              <a:rPr lang="de-DE" sz="1200" dirty="0"/>
              <a:t> </a:t>
            </a:r>
            <a:r>
              <a:rPr lang="de-DE" sz="1200" dirty="0" err="1"/>
              <a:t>things</a:t>
            </a:r>
            <a:r>
              <a:rPr lang="de-DE" sz="1200" dirty="0"/>
              <a:t> </a:t>
            </a:r>
            <a:r>
              <a:rPr lang="de-DE" sz="1200" dirty="0" err="1"/>
              <a:t>come</a:t>
            </a:r>
            <a:r>
              <a:rPr lang="de-DE" sz="1200" dirty="0"/>
              <a:t> </a:t>
            </a:r>
            <a:r>
              <a:rPr lang="de-DE" sz="1200" dirty="0" err="1"/>
              <a:t>to</a:t>
            </a:r>
            <a:r>
              <a:rPr lang="de-DE" sz="1200" dirty="0"/>
              <a:t> </a:t>
            </a:r>
            <a:r>
              <a:rPr lang="de-DE" sz="1200" dirty="0" err="1"/>
              <a:t>those</a:t>
            </a:r>
            <a:r>
              <a:rPr lang="de-DE" sz="1200" dirty="0"/>
              <a:t> </a:t>
            </a:r>
            <a:r>
              <a:rPr lang="de-DE" sz="1200" dirty="0" err="1"/>
              <a:t>who</a:t>
            </a:r>
            <a:r>
              <a:rPr lang="de-DE" sz="1200" dirty="0"/>
              <a:t> </a:t>
            </a:r>
            <a:r>
              <a:rPr lang="de-DE" sz="1200" dirty="0" err="1"/>
              <a:t>wait</a:t>
            </a:r>
            <a:r>
              <a:rPr lang="de-DE" sz="1200" dirty="0"/>
              <a:t>: The </a:t>
            </a:r>
            <a:r>
              <a:rPr lang="de-DE" sz="1200" dirty="0" err="1"/>
              <a:t>importance</a:t>
            </a:r>
            <a:r>
              <a:rPr lang="de-DE" sz="1200" dirty="0"/>
              <a:t> </a:t>
            </a:r>
            <a:r>
              <a:rPr lang="de-DE" sz="1200" dirty="0" err="1"/>
              <a:t>of</a:t>
            </a:r>
            <a:r>
              <a:rPr lang="de-DE" sz="1200" dirty="0"/>
              <a:t> professional </a:t>
            </a:r>
            <a:r>
              <a:rPr lang="de-DE" sz="1200" dirty="0" err="1"/>
              <a:t>development</a:t>
            </a:r>
            <a:r>
              <a:rPr lang="de-DE" sz="1200" dirty="0"/>
              <a:t> </a:t>
            </a:r>
            <a:r>
              <a:rPr lang="de-DE" sz="1200" dirty="0" err="1"/>
              <a:t>for</a:t>
            </a:r>
            <a:r>
              <a:rPr lang="de-DE" sz="1200" dirty="0"/>
              <a:t> </a:t>
            </a:r>
            <a:r>
              <a:rPr lang="de-DE" sz="1200" dirty="0" err="1"/>
              <a:t>the</a:t>
            </a:r>
            <a:r>
              <a:rPr lang="de-DE" sz="1200" dirty="0"/>
              <a:t> </a:t>
            </a:r>
            <a:r>
              <a:rPr lang="de-DE" sz="1200" dirty="0" err="1"/>
              <a:t>implementation</a:t>
            </a:r>
            <a:r>
              <a:rPr lang="de-DE" sz="1200" dirty="0"/>
              <a:t> </a:t>
            </a:r>
            <a:r>
              <a:rPr lang="de-DE" sz="1200" dirty="0" err="1"/>
              <a:t>of</a:t>
            </a:r>
            <a:r>
              <a:rPr lang="de-DE" sz="1200" dirty="0"/>
              <a:t> </a:t>
            </a:r>
            <a:r>
              <a:rPr lang="de-DE" sz="1200" dirty="0" err="1"/>
              <a:t>differentiated</a:t>
            </a:r>
            <a:r>
              <a:rPr lang="de-DE" sz="1200" dirty="0"/>
              <a:t> </a:t>
            </a:r>
            <a:r>
              <a:rPr lang="de-DE" sz="1200" dirty="0" err="1"/>
              <a:t>instruction</a:t>
            </a:r>
            <a:r>
              <a:rPr lang="de-DE" sz="1200" dirty="0"/>
              <a:t>. In </a:t>
            </a:r>
            <a:r>
              <a:rPr lang="de-DE" sz="1200" i="1" dirty="0"/>
              <a:t>Frontiers in Education</a:t>
            </a:r>
            <a:r>
              <a:rPr lang="de-DE" sz="1200" dirty="0"/>
              <a:t> (Vol. 5, p. 96). Frontiers Media SA. </a:t>
            </a:r>
            <a:r>
              <a:rPr lang="de-DE" sz="1200" dirty="0">
                <a:hlinkClick r:id="rId6"/>
              </a:rPr>
              <a:t>https://doi.org/10.3389/feduc.2020.00096</a:t>
            </a:r>
            <a:endParaRPr lang="de-DE" sz="1200" dirty="0"/>
          </a:p>
          <a:p>
            <a:pPr marL="0" indent="0">
              <a:buNone/>
            </a:pPr>
            <a:r>
              <a:rPr lang="en-AU" sz="1200" dirty="0"/>
              <a:t>Grissom, J. A., </a:t>
            </a:r>
            <a:r>
              <a:rPr lang="en-AU" sz="1200" dirty="0" err="1"/>
              <a:t>Egalite</a:t>
            </a:r>
            <a:r>
              <a:rPr lang="en-AU" sz="1200" dirty="0"/>
              <a:t>, A. J., &amp; Lindsay, C. A. (2021). </a:t>
            </a:r>
            <a:r>
              <a:rPr lang="en-AU" sz="1200" i="1" dirty="0"/>
              <a:t>How principals affect students and schools: a systematic synthesis of two decades of research.</a:t>
            </a:r>
            <a:r>
              <a:rPr lang="en-AU" sz="1200" dirty="0"/>
              <a:t> </a:t>
            </a:r>
            <a:r>
              <a:rPr lang="en-AU" sz="1200" dirty="0">
                <a:hlinkClick r:id="rId7"/>
              </a:rPr>
              <a:t>https://www.wallacefoundation.org/knowledge-center/pages/how-principals-affect- students-and-schools-a-systematic-synthesis-of-two-decades-of-research.aspx</a:t>
            </a:r>
            <a:endParaRPr lang="en-AU" sz="1200" dirty="0"/>
          </a:p>
          <a:p>
            <a:pPr marL="0" indent="0">
              <a:buNone/>
            </a:pPr>
            <a:r>
              <a:rPr lang="en-AU" sz="1200" dirty="0" err="1"/>
              <a:t>Hebbecker</a:t>
            </a:r>
            <a:r>
              <a:rPr lang="en-AU" sz="1200" dirty="0"/>
              <a:t>, K., </a:t>
            </a:r>
            <a:r>
              <a:rPr lang="en-AU" sz="1200" dirty="0" err="1"/>
              <a:t>Meudt</a:t>
            </a:r>
            <a:r>
              <a:rPr lang="en-AU" sz="1200" dirty="0"/>
              <a:t>, S.‑I., </a:t>
            </a:r>
            <a:r>
              <a:rPr lang="en-AU" sz="1200" dirty="0" err="1"/>
              <a:t>Schütze</a:t>
            </a:r>
            <a:r>
              <a:rPr lang="en-AU" sz="1200" dirty="0"/>
              <a:t>, B., &amp; Souvignier, E. (2020). </a:t>
            </a:r>
            <a:r>
              <a:rPr lang="de-DE" sz="1200" dirty="0"/>
              <a:t>Der Transfer von formativem Assessment in den Leseunterricht der Grundschule. </a:t>
            </a:r>
            <a:r>
              <a:rPr lang="de-DE" sz="1200" i="1" dirty="0"/>
              <a:t>Zeitschrift für Pädagogische Psychologie</a:t>
            </a:r>
            <a:r>
              <a:rPr lang="de-DE" sz="1200" dirty="0"/>
              <a:t>, 1–15. </a:t>
            </a:r>
            <a:r>
              <a:rPr lang="de-DE" sz="1200" u="sng" dirty="0">
                <a:hlinkClick r:id="rId8"/>
              </a:rPr>
              <a:t>https://doi.org/10.1024/1010-0652/a000279</a:t>
            </a:r>
            <a:r>
              <a:rPr lang="de-DE" sz="1200" dirty="0"/>
              <a:t> </a:t>
            </a:r>
          </a:p>
          <a:p>
            <a:pPr marL="0" indent="0">
              <a:buNone/>
            </a:pPr>
            <a:r>
              <a:rPr lang="en-US" sz="1200" dirty="0"/>
              <a:t>Henninger, K. (2010). </a:t>
            </a:r>
            <a:r>
              <a:rPr lang="en-AU" sz="1200" i="1" dirty="0"/>
              <a:t>Exploring the Relationship Between Factors of Implementation, Treatment Integrity and Reading Fluency</a:t>
            </a:r>
            <a:r>
              <a:rPr lang="en-AU" sz="1200" dirty="0"/>
              <a:t>. </a:t>
            </a:r>
            <a:r>
              <a:rPr lang="de-DE" sz="1200" dirty="0"/>
              <a:t>[Dissertation]. </a:t>
            </a:r>
          </a:p>
          <a:p>
            <a:pPr marL="0" indent="0">
              <a:buNone/>
            </a:pPr>
            <a:r>
              <a:rPr lang="en-AU" sz="1200" dirty="0"/>
              <a:t>Klein-</a:t>
            </a:r>
            <a:r>
              <a:rPr lang="en-AU" sz="1200" dirty="0" err="1"/>
              <a:t>Heßling</a:t>
            </a:r>
            <a:r>
              <a:rPr lang="en-AU" sz="1200" dirty="0"/>
              <a:t>, J., &amp; </a:t>
            </a:r>
            <a:r>
              <a:rPr lang="en-AU" sz="1200" dirty="0" err="1"/>
              <a:t>Drössler</a:t>
            </a:r>
            <a:r>
              <a:rPr lang="en-AU" sz="1200" dirty="0"/>
              <a:t>, S. (2007). </a:t>
            </a:r>
            <a:r>
              <a:rPr lang="de-DE" sz="1200" dirty="0"/>
              <a:t>Transferklima [Transfer </a:t>
            </a:r>
            <a:r>
              <a:rPr lang="de-DE" sz="1200" dirty="0" err="1"/>
              <a:t>climate</a:t>
            </a:r>
            <a:r>
              <a:rPr lang="de-DE" sz="1200" dirty="0"/>
              <a:t>]. In M. Jerusalem, S. </a:t>
            </a:r>
            <a:r>
              <a:rPr lang="de-DE" sz="1200" dirty="0" err="1"/>
              <a:t>Drössler</a:t>
            </a:r>
            <a:r>
              <a:rPr lang="de-DE" sz="1200" dirty="0"/>
              <a:t>, D. Kleine, J. Klein-</a:t>
            </a:r>
            <a:r>
              <a:rPr lang="de-DE" sz="1200" dirty="0" err="1"/>
              <a:t>Heßling</a:t>
            </a:r>
            <a:r>
              <a:rPr lang="de-DE" sz="1200" dirty="0"/>
              <a:t>, W. Mittag, &amp; B. Röder (Eds.), </a:t>
            </a:r>
            <a:r>
              <a:rPr lang="de-DE" sz="1200" i="1" dirty="0"/>
              <a:t>Förderung von Selbstwirksamkeit und Selbstbestimmung im Unterricht, Skalen zur Erfassung von Lehrer- und Schülermerkmalen</a:t>
            </a:r>
            <a:r>
              <a:rPr lang="de-DE" sz="1200" dirty="0"/>
              <a:t> (pp. 114–116).</a:t>
            </a:r>
          </a:p>
          <a:p>
            <a:pPr marL="0" indent="0">
              <a:buNone/>
            </a:pPr>
            <a:endParaRPr lang="de-DE" sz="1200" dirty="0"/>
          </a:p>
          <a:p>
            <a:pPr marL="0" indent="0">
              <a:buNone/>
            </a:pPr>
            <a:endParaRPr lang="de-DE" sz="1200" dirty="0"/>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25</a:t>
            </a:fld>
            <a:endParaRPr lang="de-DE"/>
          </a:p>
        </p:txBody>
      </p:sp>
    </p:spTree>
    <p:extLst>
      <p:ext uri="{BB962C8B-B14F-4D97-AF65-F5344CB8AC3E}">
        <p14:creationId xmlns:p14="http://schemas.microsoft.com/office/powerpoint/2010/main" val="4288070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References</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274400"/>
            <a:ext cx="7542000" cy="4309200"/>
          </a:xfrm>
        </p:spPr>
        <p:txBody>
          <a:bodyPr/>
          <a:lstStyle/>
          <a:p>
            <a:pPr marL="0" indent="0">
              <a:buNone/>
            </a:pPr>
            <a:r>
              <a:rPr lang="de-DE" sz="1200" dirty="0" err="1"/>
              <a:t>Künsting</a:t>
            </a:r>
            <a:r>
              <a:rPr lang="de-DE" sz="1200" dirty="0"/>
              <a:t>, J., Neuber, V., &amp; </a:t>
            </a:r>
            <a:r>
              <a:rPr lang="de-DE" sz="1200" dirty="0" err="1"/>
              <a:t>Lipowsky</a:t>
            </a:r>
            <a:r>
              <a:rPr lang="de-DE" sz="1200" dirty="0"/>
              <a:t>, F. (2016). </a:t>
            </a:r>
            <a:r>
              <a:rPr lang="en-AU" sz="1200" dirty="0"/>
              <a:t>Teacher self-efficacy as a long-term predictor of instructional quality in the classroom. </a:t>
            </a:r>
            <a:r>
              <a:rPr lang="en-AU" sz="1200" i="1" dirty="0"/>
              <a:t>European Journal of Psychology of Education</a:t>
            </a:r>
            <a:r>
              <a:rPr lang="en-AU" sz="1200" dirty="0"/>
              <a:t>, </a:t>
            </a:r>
            <a:r>
              <a:rPr lang="en-AU" sz="1200" i="1" dirty="0"/>
              <a:t>31</a:t>
            </a:r>
            <a:r>
              <a:rPr lang="en-AU" sz="1200" dirty="0"/>
              <a:t>(3), 299–322. </a:t>
            </a:r>
            <a:r>
              <a:rPr lang="en-AU" sz="1200" dirty="0">
                <a:hlinkClick r:id="rId3"/>
              </a:rPr>
              <a:t>https://doi.org/10.1007/s10212-015-0272-7</a:t>
            </a:r>
            <a:endParaRPr lang="de-DE" sz="1200" dirty="0"/>
          </a:p>
          <a:p>
            <a:pPr marL="0" indent="0">
              <a:buNone/>
            </a:pPr>
            <a:r>
              <a:rPr lang="de-DE" sz="1200" dirty="0" err="1"/>
              <a:t>Meudt</a:t>
            </a:r>
            <a:r>
              <a:rPr lang="de-DE" sz="1200" dirty="0"/>
              <a:t>, S. I., </a:t>
            </a:r>
            <a:r>
              <a:rPr lang="de-DE" sz="1200" dirty="0" err="1"/>
              <a:t>Zeuch</a:t>
            </a:r>
            <a:r>
              <a:rPr lang="de-DE" sz="1200" dirty="0"/>
              <a:t>, N., Neuber, L., &amp; </a:t>
            </a:r>
            <a:r>
              <a:rPr lang="de-DE" sz="1200" dirty="0" err="1"/>
              <a:t>Souvignier</a:t>
            </a:r>
            <a:r>
              <a:rPr lang="de-DE" sz="1200" dirty="0"/>
              <a:t>, E. (2020). Kurzskalen zur Erfassung des Transfererfolgs von Leseförderkonzepten in der Schulpraxis [Short </a:t>
            </a:r>
            <a:r>
              <a:rPr lang="de-DE" sz="1200" dirty="0" err="1"/>
              <a:t>scales</a:t>
            </a:r>
            <a:r>
              <a:rPr lang="de-DE" sz="1200" dirty="0"/>
              <a:t> </a:t>
            </a:r>
            <a:r>
              <a:rPr lang="de-DE" sz="1200" dirty="0" err="1"/>
              <a:t>for</a:t>
            </a:r>
            <a:r>
              <a:rPr lang="de-DE" sz="1200" dirty="0"/>
              <a:t> </a:t>
            </a:r>
            <a:r>
              <a:rPr lang="de-DE" sz="1200" dirty="0" err="1"/>
              <a:t>assessing</a:t>
            </a:r>
            <a:r>
              <a:rPr lang="de-DE" sz="1200" dirty="0"/>
              <a:t> </a:t>
            </a:r>
            <a:r>
              <a:rPr lang="de-DE" sz="1200" dirty="0" err="1"/>
              <a:t>the</a:t>
            </a:r>
            <a:r>
              <a:rPr lang="de-DE" sz="1200" dirty="0"/>
              <a:t> </a:t>
            </a:r>
            <a:r>
              <a:rPr lang="de-DE" sz="1200" dirty="0" err="1"/>
              <a:t>transfer</a:t>
            </a:r>
            <a:r>
              <a:rPr lang="de-DE" sz="1200" dirty="0"/>
              <a:t> </a:t>
            </a:r>
            <a:r>
              <a:rPr lang="de-DE" sz="1200" dirty="0" err="1"/>
              <a:t>success</a:t>
            </a:r>
            <a:r>
              <a:rPr lang="de-DE" sz="1200" dirty="0"/>
              <a:t> </a:t>
            </a:r>
            <a:r>
              <a:rPr lang="de-DE" sz="1200" dirty="0" err="1"/>
              <a:t>of</a:t>
            </a:r>
            <a:r>
              <a:rPr lang="de-DE" sz="1200" dirty="0"/>
              <a:t> </a:t>
            </a:r>
            <a:r>
              <a:rPr lang="de-DE" sz="1200" dirty="0" err="1"/>
              <a:t>reading</a:t>
            </a:r>
            <a:r>
              <a:rPr lang="de-DE" sz="1200" dirty="0"/>
              <a:t> </a:t>
            </a:r>
            <a:r>
              <a:rPr lang="de-DE" sz="1200" dirty="0" err="1"/>
              <a:t>interventions</a:t>
            </a:r>
            <a:r>
              <a:rPr lang="de-DE" sz="1200" dirty="0"/>
              <a:t> in </a:t>
            </a:r>
            <a:r>
              <a:rPr lang="de-DE" sz="1200" dirty="0" err="1"/>
              <a:t>school</a:t>
            </a:r>
            <a:r>
              <a:rPr lang="de-DE" sz="1200" dirty="0"/>
              <a:t> </a:t>
            </a:r>
            <a:r>
              <a:rPr lang="de-DE" sz="1200" dirty="0" err="1"/>
              <a:t>practice</a:t>
            </a:r>
            <a:r>
              <a:rPr lang="de-DE" sz="1200" dirty="0"/>
              <a:t>]. In </a:t>
            </a:r>
            <a:r>
              <a:rPr lang="de-DE" sz="1200" i="1" dirty="0"/>
              <a:t>Forschungsinstrumente im Kontext institutioneller (schrift-)sprachlicher Bildung</a:t>
            </a:r>
            <a:r>
              <a:rPr lang="de-DE" sz="1200" dirty="0"/>
              <a:t> [</a:t>
            </a:r>
            <a:r>
              <a:rPr lang="de-DE" sz="1200" i="1" dirty="0"/>
              <a:t>Research </a:t>
            </a:r>
            <a:r>
              <a:rPr lang="de-DE" sz="1200" i="1" dirty="0" err="1"/>
              <a:t>tools</a:t>
            </a:r>
            <a:r>
              <a:rPr lang="de-DE" sz="1200" i="1" dirty="0"/>
              <a:t> in </a:t>
            </a:r>
            <a:r>
              <a:rPr lang="de-DE" sz="1200" i="1" dirty="0" err="1"/>
              <a:t>the</a:t>
            </a:r>
            <a:r>
              <a:rPr lang="de-DE" sz="1200" i="1" dirty="0"/>
              <a:t> </a:t>
            </a:r>
            <a:r>
              <a:rPr lang="de-DE" sz="1200" i="1" dirty="0" err="1"/>
              <a:t>context</a:t>
            </a:r>
            <a:r>
              <a:rPr lang="de-DE" sz="1200" i="1" dirty="0"/>
              <a:t> </a:t>
            </a:r>
            <a:r>
              <a:rPr lang="de-DE" sz="1200" i="1" dirty="0" err="1"/>
              <a:t>of</a:t>
            </a:r>
            <a:r>
              <a:rPr lang="de-DE" sz="1200" i="1" dirty="0"/>
              <a:t> </a:t>
            </a:r>
            <a:r>
              <a:rPr lang="de-DE" sz="1200" i="1" dirty="0" err="1"/>
              <a:t>institutional</a:t>
            </a:r>
            <a:r>
              <a:rPr lang="de-DE" sz="1200" i="1" dirty="0"/>
              <a:t> (</a:t>
            </a:r>
            <a:r>
              <a:rPr lang="de-DE" sz="1200" i="1" dirty="0" err="1"/>
              <a:t>written</a:t>
            </a:r>
            <a:r>
              <a:rPr lang="de-DE" sz="1200" i="1" dirty="0"/>
              <a:t>) </a:t>
            </a:r>
            <a:r>
              <a:rPr lang="de-DE" sz="1200" i="1" dirty="0" err="1"/>
              <a:t>language</a:t>
            </a:r>
            <a:r>
              <a:rPr lang="de-DE" sz="1200" i="1" dirty="0"/>
              <a:t> </a:t>
            </a:r>
            <a:r>
              <a:rPr lang="de-DE" sz="1200" i="1" dirty="0" err="1"/>
              <a:t>education</a:t>
            </a:r>
            <a:r>
              <a:rPr lang="de-DE" sz="1200" dirty="0"/>
              <a:t>] (pp. 141-157).</a:t>
            </a:r>
            <a:endParaRPr lang="en-AU" sz="1200" dirty="0"/>
          </a:p>
          <a:p>
            <a:pPr marL="0" indent="0">
              <a:buNone/>
            </a:pPr>
            <a:r>
              <a:rPr lang="en-AU" sz="1200" dirty="0"/>
              <a:t>O’Donnell, C. L. (2008). Defining, conceptualizing and measuring fidelity of implementation and Its relationship to outcomes in k–12 curriculum intervention research. </a:t>
            </a:r>
            <a:r>
              <a:rPr lang="en-AU" sz="1200" i="1" dirty="0"/>
              <a:t>Review of Educational Research</a:t>
            </a:r>
            <a:r>
              <a:rPr lang="en-AU" sz="1200" dirty="0"/>
              <a:t>, </a:t>
            </a:r>
            <a:r>
              <a:rPr lang="en-AU" sz="1200" i="1" dirty="0"/>
              <a:t>78</a:t>
            </a:r>
            <a:r>
              <a:rPr lang="en-AU" sz="1200" dirty="0"/>
              <a:t>(1), 33–84. </a:t>
            </a:r>
            <a:r>
              <a:rPr lang="en-AU" sz="1200" dirty="0">
                <a:hlinkClick r:id="rId4"/>
              </a:rPr>
              <a:t>https://doi.org/10.3102/0034654307313793</a:t>
            </a:r>
            <a:endParaRPr lang="de-DE" sz="1200" dirty="0"/>
          </a:p>
          <a:p>
            <a:pPr marL="0" indent="0">
              <a:buNone/>
            </a:pPr>
            <a:r>
              <a:rPr lang="de-DE" sz="1200" dirty="0"/>
              <a:t>Opfer, V. D., &amp; </a:t>
            </a:r>
            <a:r>
              <a:rPr lang="de-DE" sz="1200" dirty="0" err="1"/>
              <a:t>Pedder</a:t>
            </a:r>
            <a:r>
              <a:rPr lang="de-DE" sz="1200" dirty="0"/>
              <a:t>, D. (2011). </a:t>
            </a:r>
            <a:r>
              <a:rPr lang="en-US" sz="1200" dirty="0"/>
              <a:t>Conceptualizing teacher professional learning. </a:t>
            </a:r>
            <a:r>
              <a:rPr lang="en-US" sz="1200" i="1" dirty="0"/>
              <a:t>Review of educational research</a:t>
            </a:r>
            <a:r>
              <a:rPr lang="en-US" sz="1200" dirty="0"/>
              <a:t>, </a:t>
            </a:r>
            <a:r>
              <a:rPr lang="en-US" sz="1200" i="1" dirty="0"/>
              <a:t>81</a:t>
            </a:r>
            <a:r>
              <a:rPr lang="en-US" sz="1200" dirty="0"/>
              <a:t>(3), 376-407. </a:t>
            </a:r>
            <a:r>
              <a:rPr lang="de-DE" sz="1200" u="sng" dirty="0">
                <a:hlinkClick r:id="rId5"/>
              </a:rPr>
              <a:t>https://doi.org/10.3102/0034654311413609</a:t>
            </a:r>
            <a:r>
              <a:rPr lang="de-DE" sz="1200" dirty="0"/>
              <a:t> </a:t>
            </a:r>
          </a:p>
          <a:p>
            <a:pPr marL="0" indent="0">
              <a:buNone/>
            </a:pPr>
            <a:r>
              <a:rPr lang="en-AU" sz="1200" dirty="0" err="1"/>
              <a:t>Orona</a:t>
            </a:r>
            <a:r>
              <a:rPr lang="en-AU" sz="1200" dirty="0"/>
              <a:t>, G. A., Li, Q., </a:t>
            </a:r>
            <a:r>
              <a:rPr lang="en-AU" sz="1200" dirty="0" err="1"/>
              <a:t>McPartlan</a:t>
            </a:r>
            <a:r>
              <a:rPr lang="en-AU" sz="1200" dirty="0"/>
              <a:t>, P., Bartek, C., &amp; Xu, Di. (2022). What predicts the use of interaction-oriented pedagogies? The role of self-efficacy, motivation, and employment stability. </a:t>
            </a:r>
            <a:r>
              <a:rPr lang="en-AU" sz="1200" i="1" dirty="0"/>
              <a:t>Computers &amp; Education</a:t>
            </a:r>
            <a:r>
              <a:rPr lang="en-AU" sz="1200" dirty="0"/>
              <a:t>, </a:t>
            </a:r>
            <a:r>
              <a:rPr lang="en-AU" sz="1200" i="1" dirty="0"/>
              <a:t>184</a:t>
            </a:r>
            <a:r>
              <a:rPr lang="en-AU" sz="1200" dirty="0"/>
              <a:t>, 1–24. </a:t>
            </a:r>
            <a:r>
              <a:rPr lang="en-AU" sz="1200" dirty="0">
                <a:hlinkClick r:id="rId6"/>
              </a:rPr>
              <a:t>https://doi.org/10.1016/j.compedu.2022.104498</a:t>
            </a:r>
            <a:endParaRPr lang="de-DE" sz="1200" dirty="0"/>
          </a:p>
          <a:p>
            <a:pPr marL="0" indent="0">
              <a:buNone/>
            </a:pPr>
            <a:r>
              <a:rPr lang="de-DE" sz="1200" dirty="0"/>
              <a:t>Petermann, F. (2014). Implementationsforschung: Grundbegriffe und Konzepte. </a:t>
            </a:r>
            <a:r>
              <a:rPr lang="de-DE" sz="1200" i="1" dirty="0"/>
              <a:t>Psychologische Rundschau</a:t>
            </a:r>
            <a:r>
              <a:rPr lang="de-DE" sz="1200" dirty="0"/>
              <a:t>, </a:t>
            </a:r>
            <a:r>
              <a:rPr lang="de-DE" sz="1200" i="1" dirty="0"/>
              <a:t>65</a:t>
            </a:r>
            <a:r>
              <a:rPr lang="de-DE" sz="1200" dirty="0"/>
              <a:t>(3), 122–128. </a:t>
            </a:r>
            <a:r>
              <a:rPr lang="en-US" sz="1200" u="sng" dirty="0">
                <a:hlinkClick r:id="rId7"/>
              </a:rPr>
              <a:t>https://doi.org/10.1026/0033-3042/a000214</a:t>
            </a:r>
            <a:r>
              <a:rPr lang="en-US" sz="1200" dirty="0"/>
              <a:t> </a:t>
            </a:r>
            <a:endParaRPr lang="en-US" sz="1200" dirty="0">
              <a:highlight>
                <a:srgbClr val="FFFF00"/>
              </a:highlight>
            </a:endParaRPr>
          </a:p>
          <a:p>
            <a:pPr marL="0" indent="0">
              <a:buNone/>
            </a:pPr>
            <a:r>
              <a:rPr lang="de-DE" sz="1200" dirty="0"/>
              <a:t>Peters, S. J., Matthews, M. S., </a:t>
            </a:r>
            <a:r>
              <a:rPr lang="de-DE" sz="1200" dirty="0" err="1"/>
              <a:t>McBee</a:t>
            </a:r>
            <a:r>
              <a:rPr lang="de-DE" sz="1200" dirty="0"/>
              <a:t>, M. T., &amp; </a:t>
            </a:r>
            <a:r>
              <a:rPr lang="de-DE" sz="1200" dirty="0" err="1"/>
              <a:t>McCoach</a:t>
            </a:r>
            <a:r>
              <a:rPr lang="de-DE" sz="1200" dirty="0"/>
              <a:t>, D. B. (2021). </a:t>
            </a:r>
            <a:r>
              <a:rPr lang="de-DE" sz="1200" i="1" dirty="0" err="1"/>
              <a:t>Beyond</a:t>
            </a:r>
            <a:r>
              <a:rPr lang="de-DE" sz="1200" i="1" dirty="0"/>
              <a:t> </a:t>
            </a:r>
            <a:r>
              <a:rPr lang="de-DE" sz="1200" i="1" dirty="0" err="1"/>
              <a:t>gifted</a:t>
            </a:r>
            <a:r>
              <a:rPr lang="de-DE" sz="1200" i="1" dirty="0"/>
              <a:t> </a:t>
            </a:r>
            <a:r>
              <a:rPr lang="de-DE" sz="1200" i="1" dirty="0" err="1"/>
              <a:t>education</a:t>
            </a:r>
            <a:r>
              <a:rPr lang="de-DE" sz="1200" i="1" dirty="0"/>
              <a:t>: </a:t>
            </a:r>
            <a:r>
              <a:rPr lang="de-DE" sz="1200" i="1" dirty="0" err="1"/>
              <a:t>Designing</a:t>
            </a:r>
            <a:r>
              <a:rPr lang="de-DE" sz="1200" i="1" dirty="0"/>
              <a:t> </a:t>
            </a:r>
            <a:r>
              <a:rPr lang="de-DE" sz="1200" i="1" dirty="0" err="1"/>
              <a:t>and</a:t>
            </a:r>
            <a:r>
              <a:rPr lang="de-DE" sz="1200" i="1" dirty="0"/>
              <a:t> </a:t>
            </a:r>
            <a:r>
              <a:rPr lang="de-DE" sz="1200" i="1" dirty="0" err="1"/>
              <a:t>implementing</a:t>
            </a:r>
            <a:r>
              <a:rPr lang="de-DE" sz="1200" i="1" dirty="0"/>
              <a:t> </a:t>
            </a:r>
            <a:r>
              <a:rPr lang="de-DE" sz="1200" i="1" dirty="0" err="1"/>
              <a:t>advanced</a:t>
            </a:r>
            <a:r>
              <a:rPr lang="de-DE" sz="1200" i="1" dirty="0"/>
              <a:t> </a:t>
            </a:r>
            <a:r>
              <a:rPr lang="de-DE" sz="1200" i="1" dirty="0" err="1"/>
              <a:t>academic</a:t>
            </a:r>
            <a:r>
              <a:rPr lang="de-DE" sz="1200" i="1" dirty="0"/>
              <a:t> </a:t>
            </a:r>
            <a:r>
              <a:rPr lang="de-DE" sz="1200" i="1" dirty="0" err="1"/>
              <a:t>programs</a:t>
            </a:r>
            <a:r>
              <a:rPr lang="de-DE" sz="1200" dirty="0"/>
              <a:t>. Routledge </a:t>
            </a:r>
            <a:r>
              <a:rPr lang="de-DE" sz="1200" u="sng" dirty="0">
                <a:hlinkClick r:id="rId8"/>
              </a:rPr>
              <a:t>https://doi.org/10.4324/9781003233299</a:t>
            </a:r>
            <a:endParaRPr lang="de-DE" sz="1200" dirty="0"/>
          </a:p>
          <a:p>
            <a:pPr marL="0" indent="0">
              <a:buNone/>
            </a:pPr>
            <a:r>
              <a:rPr lang="en-AU" sz="1200" dirty="0"/>
              <a:t>Proctor, E., </a:t>
            </a:r>
            <a:r>
              <a:rPr lang="en-AU" sz="1200" dirty="0" err="1"/>
              <a:t>Silmere</a:t>
            </a:r>
            <a:r>
              <a:rPr lang="en-AU" sz="1200" dirty="0"/>
              <a:t>, H., Raghavan, R., </a:t>
            </a:r>
            <a:r>
              <a:rPr lang="en-AU" sz="1200" dirty="0" err="1"/>
              <a:t>Hovmand</a:t>
            </a:r>
            <a:r>
              <a:rPr lang="en-AU" sz="1200" dirty="0"/>
              <a:t>, P., Aarons, G., Bunger, A., ... &amp; Hensley, M. (2011). Outcomes for implementation research: conceptual distinctions, measurement challenges, and research agenda. </a:t>
            </a:r>
            <a:r>
              <a:rPr lang="en-AU" sz="1200" i="1" dirty="0"/>
              <a:t>Administration and Policy in Mental Health and Mental Health Services Research</a:t>
            </a:r>
            <a:r>
              <a:rPr lang="en-AU" sz="1200" dirty="0"/>
              <a:t>, </a:t>
            </a:r>
            <a:r>
              <a:rPr lang="en-AU" sz="1200" i="1" dirty="0"/>
              <a:t>38</a:t>
            </a:r>
            <a:r>
              <a:rPr lang="en-AU" sz="1200" dirty="0"/>
              <a:t>(2), 65-76. </a:t>
            </a:r>
            <a:r>
              <a:rPr lang="en-AU" sz="1200" u="sng" dirty="0">
                <a:hlinkClick r:id="rId9"/>
              </a:rPr>
              <a:t>https://doi.org/10.1007/s10488-010-0319-7</a:t>
            </a:r>
            <a:r>
              <a:rPr lang="en-AU" sz="1200" dirty="0"/>
              <a:t> </a:t>
            </a:r>
          </a:p>
          <a:p>
            <a:pPr marL="0" indent="0">
              <a:buNone/>
            </a:pPr>
            <a:endParaRPr lang="de-DE" sz="1200" dirty="0"/>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26</a:t>
            </a:fld>
            <a:endParaRPr lang="de-DE"/>
          </a:p>
        </p:txBody>
      </p:sp>
    </p:spTree>
    <p:extLst>
      <p:ext uri="{BB962C8B-B14F-4D97-AF65-F5344CB8AC3E}">
        <p14:creationId xmlns:p14="http://schemas.microsoft.com/office/powerpoint/2010/main" val="194820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References</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274400"/>
            <a:ext cx="7542000" cy="4309200"/>
          </a:xfrm>
        </p:spPr>
        <p:txBody>
          <a:bodyPr/>
          <a:lstStyle/>
          <a:p>
            <a:pPr marL="0" indent="0">
              <a:buNone/>
            </a:pPr>
            <a:r>
              <a:rPr lang="en-AU" sz="1200" dirty="0" err="1"/>
              <a:t>Santagata</a:t>
            </a:r>
            <a:r>
              <a:rPr lang="en-AU" sz="1200" dirty="0"/>
              <a:t>, R., </a:t>
            </a:r>
            <a:r>
              <a:rPr lang="en-AU" sz="1200" dirty="0" err="1"/>
              <a:t>Kersting</a:t>
            </a:r>
            <a:r>
              <a:rPr lang="en-AU" sz="1200" dirty="0"/>
              <a:t>, N., </a:t>
            </a:r>
            <a:r>
              <a:rPr lang="en-AU" sz="1200" dirty="0" err="1"/>
              <a:t>Givvin</a:t>
            </a:r>
            <a:r>
              <a:rPr lang="en-AU" sz="1200" dirty="0"/>
              <a:t>, K. B., &amp; Stigler, J. W. (2010). Problem implementation as a lever for change: An experimental study of the effects of a professional development program on students’ mathematics learning. </a:t>
            </a:r>
            <a:r>
              <a:rPr lang="en-AU" sz="1200" i="1" dirty="0"/>
              <a:t>Journal of Research on Educational Effectiveness</a:t>
            </a:r>
            <a:r>
              <a:rPr lang="en-AU" sz="1200" dirty="0"/>
              <a:t>, </a:t>
            </a:r>
            <a:r>
              <a:rPr lang="en-AU" sz="1200" i="1" dirty="0"/>
              <a:t>4</a:t>
            </a:r>
            <a:r>
              <a:rPr lang="en-AU" sz="1200" dirty="0"/>
              <a:t>(1), 1–24. </a:t>
            </a:r>
            <a:r>
              <a:rPr lang="en-AU" sz="1200" dirty="0">
                <a:hlinkClick r:id="rId3"/>
              </a:rPr>
              <a:t>https://doi.org/10.1080/19345747.2010.498562</a:t>
            </a:r>
            <a:endParaRPr lang="en-AU" sz="1200" dirty="0"/>
          </a:p>
          <a:p>
            <a:pPr marL="0" indent="0">
              <a:buNone/>
            </a:pPr>
            <a:r>
              <a:rPr lang="en-AU" sz="1200" dirty="0"/>
              <a:t>Schmitz, G. S., &amp; Schwarzer, R. (2000). </a:t>
            </a:r>
            <a:r>
              <a:rPr lang="de-DE" sz="1200" dirty="0"/>
              <a:t>Selbstwirksamkeitserwartung von Lehrern: Längsschnittbefunde mit einem neuen Instrument [</a:t>
            </a:r>
            <a:r>
              <a:rPr lang="de-DE" sz="1200" dirty="0" err="1"/>
              <a:t>Teachers</a:t>
            </a:r>
            <a:r>
              <a:rPr lang="de-DE" sz="1200" dirty="0"/>
              <a:t>’ </a:t>
            </a:r>
            <a:r>
              <a:rPr lang="de-DE" sz="1200" dirty="0" err="1"/>
              <a:t>self-efficacy</a:t>
            </a:r>
            <a:r>
              <a:rPr lang="de-DE" sz="1200" dirty="0"/>
              <a:t>: Longitudinal </a:t>
            </a:r>
            <a:r>
              <a:rPr lang="de-DE" sz="1200" dirty="0" err="1"/>
              <a:t>findings</a:t>
            </a:r>
            <a:r>
              <a:rPr lang="de-DE" sz="1200" dirty="0"/>
              <a:t> </a:t>
            </a:r>
            <a:r>
              <a:rPr lang="de-DE" sz="1200" dirty="0" err="1"/>
              <a:t>with</a:t>
            </a:r>
            <a:r>
              <a:rPr lang="de-DE" sz="1200" dirty="0"/>
              <a:t> a </a:t>
            </a:r>
            <a:r>
              <a:rPr lang="de-DE" sz="1200" dirty="0" err="1"/>
              <a:t>new</a:t>
            </a:r>
            <a:r>
              <a:rPr lang="de-DE" sz="1200" dirty="0"/>
              <a:t> </a:t>
            </a:r>
            <a:r>
              <a:rPr lang="de-DE" sz="1200" dirty="0" err="1"/>
              <a:t>instrument</a:t>
            </a:r>
            <a:r>
              <a:rPr lang="de-DE" sz="1200" dirty="0"/>
              <a:t>]. </a:t>
            </a:r>
            <a:r>
              <a:rPr lang="de-DE" sz="1200" i="1" dirty="0"/>
              <a:t>Zeitschrift Für Pädagogische Psychologie</a:t>
            </a:r>
            <a:r>
              <a:rPr lang="de-DE" sz="1200" dirty="0"/>
              <a:t>, </a:t>
            </a:r>
            <a:r>
              <a:rPr lang="de-DE" sz="1200" i="1" dirty="0"/>
              <a:t>14</a:t>
            </a:r>
            <a:r>
              <a:rPr lang="de-DE" sz="1200" dirty="0"/>
              <a:t>(1), 12–25. </a:t>
            </a:r>
            <a:r>
              <a:rPr lang="de-DE" sz="1200" dirty="0">
                <a:hlinkClick r:id="rId4"/>
              </a:rPr>
              <a:t>https://doi.org/10.1024//1010-0652.14.1.12</a:t>
            </a:r>
            <a:endParaRPr lang="de-DE" sz="1200" dirty="0"/>
          </a:p>
          <a:p>
            <a:pPr marL="0" indent="0">
              <a:buNone/>
            </a:pPr>
            <a:r>
              <a:rPr lang="de-DE" sz="1200" dirty="0"/>
              <a:t>Schulinspektion Hamburg. (2017). </a:t>
            </a:r>
            <a:r>
              <a:rPr lang="de-DE" sz="1200" dirty="0" err="1"/>
              <a:t>Instruktionale</a:t>
            </a:r>
            <a:r>
              <a:rPr lang="de-DE" sz="1200" dirty="0"/>
              <a:t> Führung [</a:t>
            </a:r>
            <a:r>
              <a:rPr lang="de-DE" sz="1200" dirty="0" err="1"/>
              <a:t>Instructional</a:t>
            </a:r>
            <a:r>
              <a:rPr lang="de-DE" sz="1200" dirty="0"/>
              <a:t> </a:t>
            </a:r>
            <a:r>
              <a:rPr lang="de-DE" sz="1200" dirty="0" err="1"/>
              <a:t>leadership</a:t>
            </a:r>
            <a:r>
              <a:rPr lang="de-DE" sz="1200" dirty="0"/>
              <a:t>]. </a:t>
            </a:r>
            <a:r>
              <a:rPr lang="en-AU" sz="1200" dirty="0"/>
              <a:t>In </a:t>
            </a:r>
            <a:r>
              <a:rPr lang="en-AU" sz="1200" i="1" dirty="0" err="1"/>
              <a:t>Skalenhandbuch</a:t>
            </a:r>
            <a:r>
              <a:rPr lang="en-AU" sz="1200" i="1" dirty="0"/>
              <a:t> der </a:t>
            </a:r>
            <a:r>
              <a:rPr lang="en-AU" sz="1200" i="1" dirty="0" err="1"/>
              <a:t>Schulinspektion</a:t>
            </a:r>
            <a:r>
              <a:rPr lang="en-AU" sz="1200" i="1" dirty="0"/>
              <a:t> Hamburg [Scale manual of the Hamburg School Inspection]</a:t>
            </a:r>
            <a:r>
              <a:rPr lang="en-AU" sz="1200" dirty="0"/>
              <a:t>.</a:t>
            </a:r>
            <a:endParaRPr lang="de-DE" sz="1200" dirty="0"/>
          </a:p>
          <a:p>
            <a:pPr marL="0" indent="0">
              <a:buNone/>
            </a:pPr>
            <a:r>
              <a:rPr lang="en-US" sz="1200" dirty="0" err="1"/>
              <a:t>Slavin</a:t>
            </a:r>
            <a:r>
              <a:rPr lang="en-US" sz="1200" dirty="0"/>
              <a:t>, R. E. (2020). How evidence-based reform will transform research and practice in education. </a:t>
            </a:r>
            <a:r>
              <a:rPr lang="en-US" sz="1200" i="1" dirty="0"/>
              <a:t>Educational Psychologist</a:t>
            </a:r>
            <a:r>
              <a:rPr lang="en-US" sz="1200" dirty="0"/>
              <a:t>, </a:t>
            </a:r>
            <a:r>
              <a:rPr lang="en-US" sz="1200" i="1" dirty="0"/>
              <a:t>55</a:t>
            </a:r>
            <a:r>
              <a:rPr lang="en-US" sz="1200" dirty="0"/>
              <a:t>(1), 21-31. </a:t>
            </a:r>
            <a:r>
              <a:rPr lang="en-US" sz="1200" u="sng" dirty="0">
                <a:hlinkClick r:id="rId5"/>
              </a:rPr>
              <a:t>https://doi.org/10.1080/00461520.2019.1611432</a:t>
            </a:r>
            <a:r>
              <a:rPr lang="en-US" sz="1200" dirty="0"/>
              <a:t> </a:t>
            </a:r>
          </a:p>
          <a:p>
            <a:pPr marL="0" indent="0">
              <a:buNone/>
            </a:pPr>
            <a:r>
              <a:rPr lang="en-AU" sz="1200" dirty="0"/>
              <a:t>State, T. M., Harrison, J. R., Kern, L., &amp; Lewis, T. J. (2017). Feasibility and acceptability of classroom-based interventions for students with emotional/</a:t>
            </a:r>
            <a:r>
              <a:rPr lang="en-AU" sz="1200" dirty="0" err="1"/>
              <a:t>behavioral</a:t>
            </a:r>
            <a:r>
              <a:rPr lang="en-AU" sz="1200" dirty="0"/>
              <a:t> challenges at the high school level. </a:t>
            </a:r>
            <a:r>
              <a:rPr lang="en-AU" sz="1200" i="1" dirty="0"/>
              <a:t>Journal of Positive </a:t>
            </a:r>
            <a:r>
              <a:rPr lang="en-AU" sz="1200" i="1" dirty="0" err="1"/>
              <a:t>Behavior</a:t>
            </a:r>
            <a:r>
              <a:rPr lang="en-AU" sz="1200" i="1" dirty="0"/>
              <a:t> Interventions</a:t>
            </a:r>
            <a:r>
              <a:rPr lang="en-AU" sz="1200" dirty="0"/>
              <a:t>, </a:t>
            </a:r>
            <a:r>
              <a:rPr lang="en-AU" sz="1200" i="1" dirty="0"/>
              <a:t>19</a:t>
            </a:r>
            <a:r>
              <a:rPr lang="en-AU" sz="1200" dirty="0"/>
              <a:t>(1), 26–36. </a:t>
            </a:r>
            <a:r>
              <a:rPr lang="en-AU" sz="1200" dirty="0">
                <a:hlinkClick r:id="rId6"/>
              </a:rPr>
              <a:t>https://doi.org/10.1177/1098300716648459</a:t>
            </a:r>
            <a:endParaRPr lang="de-DE" sz="1200" dirty="0"/>
          </a:p>
          <a:p>
            <a:pPr marL="0" indent="0">
              <a:buNone/>
            </a:pPr>
            <a:r>
              <a:rPr lang="en-US" sz="1200" dirty="0"/>
              <a:t>Timperley, H. S., &amp; Phillips, G. (2003). Changing and sustaining teachers’ expectations through professional development in literacy. </a:t>
            </a:r>
            <a:r>
              <a:rPr lang="de-DE" sz="1200" i="1" dirty="0"/>
              <a:t>Teaching and Teacher Education</a:t>
            </a:r>
            <a:r>
              <a:rPr lang="de-DE" sz="1200" dirty="0"/>
              <a:t>, </a:t>
            </a:r>
            <a:r>
              <a:rPr lang="de-DE" sz="1200" i="1" dirty="0"/>
              <a:t>19</a:t>
            </a:r>
            <a:r>
              <a:rPr lang="de-DE" sz="1200" dirty="0"/>
              <a:t>(6), 627-641. </a:t>
            </a:r>
            <a:r>
              <a:rPr lang="en-US" sz="1200" u="sng" dirty="0">
                <a:hlinkClick r:id="rId7"/>
              </a:rPr>
              <a:t>https://doi.org/10.1016/S0742-051X(03)00058-1</a:t>
            </a:r>
            <a:endParaRPr lang="de-DE" sz="1200" dirty="0"/>
          </a:p>
          <a:p>
            <a:pPr marL="0" indent="0">
              <a:buNone/>
            </a:pPr>
            <a:endParaRPr lang="de-DE" sz="1200" dirty="0"/>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27</a:t>
            </a:fld>
            <a:endParaRPr lang="de-DE"/>
          </a:p>
        </p:txBody>
      </p:sp>
    </p:spTree>
    <p:extLst>
      <p:ext uri="{BB962C8B-B14F-4D97-AF65-F5344CB8AC3E}">
        <p14:creationId xmlns:p14="http://schemas.microsoft.com/office/powerpoint/2010/main" val="3413369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Teacher </a:t>
            </a:r>
            <a:r>
              <a:rPr lang="de-DE" dirty="0" err="1"/>
              <a:t>competencies</a:t>
            </a:r>
            <a:r>
              <a:rPr lang="de-DE" dirty="0"/>
              <a:t> </a:t>
            </a:r>
            <a:r>
              <a:rPr lang="de-DE" dirty="0" err="1"/>
              <a:t>for</a:t>
            </a:r>
            <a:r>
              <a:rPr lang="de-DE" dirty="0"/>
              <a:t> </a:t>
            </a:r>
            <a:r>
              <a:rPr lang="de-DE" dirty="0" err="1"/>
              <a:t>implementing</a:t>
            </a:r>
            <a:r>
              <a:rPr lang="de-DE" dirty="0"/>
              <a:t> </a:t>
            </a:r>
            <a:r>
              <a:rPr lang="de-DE" dirty="0" err="1"/>
              <a:t>innovations</a:t>
            </a:r>
            <a:endParaRPr lang="de-DE" dirty="0"/>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1999" y="1557873"/>
            <a:ext cx="7956647" cy="4940127"/>
          </a:xfrm>
        </p:spPr>
        <p:txBody>
          <a:bodyPr/>
          <a:lstStyle/>
          <a:p>
            <a:r>
              <a:rPr lang="en-AU" sz="1800" b="1" dirty="0"/>
              <a:t>Teacher beliefs</a:t>
            </a:r>
          </a:p>
          <a:p>
            <a:pPr lvl="1"/>
            <a:r>
              <a:rPr lang="en-AU" sz="1800" b="1" dirty="0">
                <a:solidFill>
                  <a:schemeClr val="accent2"/>
                </a:solidFill>
              </a:rPr>
              <a:t>Acceptability</a:t>
            </a:r>
            <a:r>
              <a:rPr lang="en-AU" sz="1800" dirty="0"/>
              <a:t>: </a:t>
            </a:r>
            <a:r>
              <a:rPr lang="en-US" sz="1800" dirty="0"/>
              <a:t> extent to which an intervention is perceived as satisfactory (Proctor et al., 2011) </a:t>
            </a:r>
          </a:p>
          <a:p>
            <a:pPr lvl="1"/>
            <a:r>
              <a:rPr lang="en-AU" sz="1800" b="1" dirty="0">
                <a:solidFill>
                  <a:schemeClr val="accent2"/>
                </a:solidFill>
              </a:rPr>
              <a:t>Perceived feasibility</a:t>
            </a:r>
            <a:r>
              <a:rPr lang="en-AU" sz="1800" dirty="0"/>
              <a:t>: e</a:t>
            </a:r>
            <a:r>
              <a:rPr lang="en-US" sz="1800" dirty="0" err="1"/>
              <a:t>xtent</a:t>
            </a:r>
            <a:r>
              <a:rPr lang="en-US" sz="1800" dirty="0"/>
              <a:t> to which an intervention is considered feasible for daily practice </a:t>
            </a:r>
            <a:r>
              <a:rPr lang="en-AU" sz="1800" dirty="0"/>
              <a:t>(Proctor et al., 2011)</a:t>
            </a:r>
          </a:p>
          <a:p>
            <a:pPr lvl="1"/>
            <a:r>
              <a:rPr lang="en-AU" sz="1800" b="1" dirty="0">
                <a:solidFill>
                  <a:schemeClr val="accent2"/>
                </a:solidFill>
              </a:rPr>
              <a:t>Self-efficacy</a:t>
            </a:r>
            <a:r>
              <a:rPr lang="en-AU" sz="1800" dirty="0"/>
              <a:t>:</a:t>
            </a:r>
            <a:r>
              <a:rPr lang="en-AU" sz="1800" b="1" dirty="0">
                <a:solidFill>
                  <a:schemeClr val="accent2"/>
                </a:solidFill>
              </a:rPr>
              <a:t> </a:t>
            </a:r>
            <a:r>
              <a:rPr lang="en-US" sz="1800" dirty="0"/>
              <a:t>degree to which teachers believe their instruction positively influences student learning (</a:t>
            </a:r>
            <a:r>
              <a:rPr lang="de-DE" sz="1800" dirty="0"/>
              <a:t>Bandura, 1997) </a:t>
            </a:r>
          </a:p>
          <a:p>
            <a:pPr lvl="1"/>
            <a:endParaRPr lang="en-AU" sz="1800" dirty="0"/>
          </a:p>
          <a:p>
            <a:r>
              <a:rPr lang="en-AU" sz="1800" b="1" dirty="0"/>
              <a:t>Teacher behaviour</a:t>
            </a:r>
          </a:p>
          <a:p>
            <a:pPr lvl="1"/>
            <a:r>
              <a:rPr lang="en-AU" sz="1800" b="1" dirty="0">
                <a:solidFill>
                  <a:schemeClr val="accent2"/>
                </a:solidFill>
              </a:rPr>
              <a:t>Implementation fidelity</a:t>
            </a:r>
            <a:r>
              <a:rPr lang="en-AU" sz="1800" dirty="0"/>
              <a:t>:</a:t>
            </a:r>
            <a:r>
              <a:rPr lang="de-DE" sz="1800" dirty="0"/>
              <a:t> </a:t>
            </a:r>
            <a:r>
              <a:rPr lang="de-DE" sz="1800" dirty="0" err="1"/>
              <a:t>extent</a:t>
            </a:r>
            <a:r>
              <a:rPr lang="de-DE" sz="1800" dirty="0"/>
              <a:t> </a:t>
            </a:r>
            <a:r>
              <a:rPr lang="de-DE" sz="1800" dirty="0" err="1"/>
              <a:t>to</a:t>
            </a:r>
            <a:r>
              <a:rPr lang="de-DE" sz="1800" dirty="0"/>
              <a:t> </a:t>
            </a:r>
            <a:r>
              <a:rPr lang="de-DE" sz="1800" dirty="0" err="1"/>
              <a:t>which</a:t>
            </a:r>
            <a:r>
              <a:rPr lang="de-DE" sz="1800" dirty="0"/>
              <a:t> </a:t>
            </a:r>
            <a:r>
              <a:rPr lang="de-DE" sz="1800" dirty="0" err="1"/>
              <a:t>teachers</a:t>
            </a:r>
            <a:r>
              <a:rPr lang="de-DE" sz="1800" dirty="0"/>
              <a:t> </a:t>
            </a:r>
            <a:r>
              <a:rPr lang="en-US" sz="1800" dirty="0"/>
              <a:t>adhere to the innovation’s intended principles (</a:t>
            </a:r>
            <a:r>
              <a:rPr lang="de-DE" sz="1800" dirty="0"/>
              <a:t>O’Donnell, 2008)</a:t>
            </a:r>
          </a:p>
          <a:p>
            <a:pPr lvl="1"/>
            <a:r>
              <a:rPr lang="en-AU" sz="1800" b="1" dirty="0">
                <a:solidFill>
                  <a:schemeClr val="accent2"/>
                </a:solidFill>
              </a:rPr>
              <a:t>Innovation use</a:t>
            </a:r>
            <a:r>
              <a:rPr lang="en-AU" sz="1800" dirty="0"/>
              <a:t>:</a:t>
            </a:r>
            <a:r>
              <a:rPr lang="de-DE" sz="1800" dirty="0"/>
              <a:t> </a:t>
            </a:r>
            <a:r>
              <a:rPr lang="de-DE" sz="1800" dirty="0" err="1"/>
              <a:t>extent</a:t>
            </a:r>
            <a:r>
              <a:rPr lang="de-DE" sz="1800" dirty="0"/>
              <a:t> </a:t>
            </a:r>
            <a:r>
              <a:rPr lang="de-DE" sz="1800" dirty="0" err="1"/>
              <a:t>to</a:t>
            </a:r>
            <a:r>
              <a:rPr lang="de-DE" sz="1800" dirty="0"/>
              <a:t> </a:t>
            </a:r>
            <a:r>
              <a:rPr lang="de-DE" sz="1800" dirty="0" err="1"/>
              <a:t>which</a:t>
            </a:r>
            <a:r>
              <a:rPr lang="de-DE" sz="1800" dirty="0"/>
              <a:t> </a:t>
            </a:r>
            <a:r>
              <a:rPr lang="de-DE" sz="1800" dirty="0" err="1"/>
              <a:t>teachers</a:t>
            </a:r>
            <a:r>
              <a:rPr lang="de-DE" sz="1800" dirty="0"/>
              <a:t> </a:t>
            </a:r>
            <a:r>
              <a:rPr lang="de-DE" sz="1800" dirty="0" err="1"/>
              <a:t>enact</a:t>
            </a:r>
            <a:r>
              <a:rPr lang="de-DE" sz="1800" dirty="0"/>
              <a:t> </a:t>
            </a:r>
            <a:r>
              <a:rPr lang="de-DE" sz="1800" dirty="0" err="1"/>
              <a:t>the</a:t>
            </a:r>
            <a:r>
              <a:rPr lang="de-DE" sz="1800" dirty="0"/>
              <a:t> </a:t>
            </a:r>
            <a:r>
              <a:rPr lang="de-DE" sz="1800" dirty="0" err="1"/>
              <a:t>innovation‘s</a:t>
            </a:r>
            <a:r>
              <a:rPr lang="de-DE" sz="1800" dirty="0"/>
              <a:t> </a:t>
            </a:r>
            <a:r>
              <a:rPr lang="de-DE" sz="1800" dirty="0" err="1"/>
              <a:t>practices</a:t>
            </a:r>
            <a:r>
              <a:rPr lang="de-DE" sz="1800" dirty="0"/>
              <a:t> </a:t>
            </a:r>
            <a:r>
              <a:rPr lang="en-US" sz="1800" dirty="0"/>
              <a:t>(</a:t>
            </a:r>
            <a:r>
              <a:rPr lang="de-DE" sz="1800" dirty="0"/>
              <a:t>Petermann, 2014)</a:t>
            </a:r>
          </a:p>
          <a:p>
            <a:pPr lvl="1"/>
            <a:r>
              <a:rPr lang="en-AU" sz="1800" b="1" dirty="0">
                <a:solidFill>
                  <a:schemeClr val="accent2"/>
                </a:solidFill>
              </a:rPr>
              <a:t>Adaptivity</a:t>
            </a:r>
            <a:r>
              <a:rPr lang="en-AU" sz="1800" dirty="0"/>
              <a:t>:</a:t>
            </a:r>
            <a:r>
              <a:rPr lang="en-US" sz="1800" dirty="0"/>
              <a:t> extent to which teachers adapt their own instruction to their students’ individual needs (</a:t>
            </a:r>
            <a:r>
              <a:rPr lang="de-DE" sz="1800" dirty="0"/>
              <a:t>Connor, 2019)</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3</a:t>
            </a:fld>
            <a:endParaRPr lang="de-DE"/>
          </a:p>
        </p:txBody>
      </p:sp>
    </p:spTree>
    <p:extLst>
      <p:ext uri="{BB962C8B-B14F-4D97-AF65-F5344CB8AC3E}">
        <p14:creationId xmlns:p14="http://schemas.microsoft.com/office/powerpoint/2010/main" val="1136593748"/>
      </p:ext>
    </p:extLst>
  </p:cSld>
  <p:clrMapOvr>
    <a:masterClrMapping/>
  </p:clrMapOvr>
  <mc:AlternateContent xmlns:mc="http://schemas.openxmlformats.org/markup-compatibility/2006" xmlns:p14="http://schemas.microsoft.com/office/powerpoint/2010/main">
    <mc:Choice Requires="p14">
      <p:transition spd="slow" p14:dur="2000" advTm="70187"/>
    </mc:Choice>
    <mc:Fallback xmlns="">
      <p:transition spd="slow" advTm="701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en-US" dirty="0"/>
              <a:t>Longitudinal changes in teachers’ beliefs and </a:t>
            </a:r>
            <a:r>
              <a:rPr lang="en-US" dirty="0" err="1"/>
              <a:t>behaviour</a:t>
            </a:r>
            <a:endParaRPr lang="en-US" dirty="0"/>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478800" y="1729238"/>
            <a:ext cx="3867677" cy="4574362"/>
          </a:xfrm>
        </p:spPr>
        <p:txBody>
          <a:bodyPr/>
          <a:lstStyle/>
          <a:p>
            <a:r>
              <a:rPr lang="en-US" sz="2000" dirty="0">
                <a:cs typeface="Calibri" panose="020F0502020204030204" pitchFamily="34" charset="0"/>
              </a:rPr>
              <a:t>Teachers’ beliefs and </a:t>
            </a:r>
            <a:r>
              <a:rPr lang="en-US" sz="2000" dirty="0" err="1">
                <a:cs typeface="Calibri" panose="020F0502020204030204" pitchFamily="34" charset="0"/>
              </a:rPr>
              <a:t>behaviour</a:t>
            </a:r>
            <a:r>
              <a:rPr lang="en-US" sz="2000" dirty="0">
                <a:cs typeface="Calibri" panose="020F0502020204030204" pitchFamily="34" charset="0"/>
              </a:rPr>
              <a:t> are often investigated as either prerequisites for change processes (e.g., </a:t>
            </a:r>
            <a:r>
              <a:rPr lang="en-US" sz="2000" dirty="0" err="1">
                <a:cs typeface="Calibri" panose="020F0502020204030204" pitchFamily="34" charset="0"/>
              </a:rPr>
              <a:t>Künsting</a:t>
            </a:r>
            <a:r>
              <a:rPr lang="en-US" sz="2000" dirty="0">
                <a:cs typeface="Calibri" panose="020F0502020204030204" pitchFamily="34" charset="0"/>
              </a:rPr>
              <a:t> et al., 2016) or as outcomes to measure implementation success (</a:t>
            </a:r>
            <a:r>
              <a:rPr lang="en-US" sz="2000" dirty="0" err="1">
                <a:cs typeface="Calibri" panose="020F0502020204030204" pitchFamily="34" charset="0"/>
              </a:rPr>
              <a:t>Petermann</a:t>
            </a:r>
            <a:r>
              <a:rPr lang="en-US" sz="2000" dirty="0">
                <a:cs typeface="Calibri" panose="020F0502020204030204" pitchFamily="34" charset="0"/>
              </a:rPr>
              <a:t>, 2014)</a:t>
            </a:r>
          </a:p>
          <a:p>
            <a:endParaRPr lang="en-US" sz="2000" dirty="0">
              <a:cs typeface="Calibri" panose="020F0502020204030204" pitchFamily="34" charset="0"/>
            </a:endParaRPr>
          </a:p>
          <a:p>
            <a:r>
              <a:rPr lang="en-US" sz="2000" dirty="0">
                <a:cs typeface="Calibri" panose="020F0502020204030204" pitchFamily="34" charset="0"/>
              </a:rPr>
              <a:t>However, theoretical models posit that they are subject to change over time </a:t>
            </a:r>
            <a:r>
              <a:rPr lang="de-DE" sz="2000" dirty="0">
                <a:cs typeface="Calibri" panose="020F0502020204030204" pitchFamily="34" charset="0"/>
              </a:rPr>
              <a:t>(Clarke &amp; Hollingsworth, 2002; </a:t>
            </a:r>
            <a:r>
              <a:rPr lang="en-US" sz="2000" dirty="0" err="1">
                <a:cs typeface="Calibri" panose="020F0502020204030204" pitchFamily="34" charset="0"/>
              </a:rPr>
              <a:t>Opfer</a:t>
            </a:r>
            <a:r>
              <a:rPr lang="en-US" sz="2000" dirty="0">
                <a:cs typeface="Calibri" panose="020F0502020204030204" pitchFamily="34" charset="0"/>
              </a:rPr>
              <a:t> &amp; Pedder, 2011</a:t>
            </a:r>
            <a:r>
              <a:rPr lang="de-DE" sz="2000" dirty="0">
                <a:cs typeface="Calibri" panose="020F0502020204030204" pitchFamily="34" charset="0"/>
              </a:rPr>
              <a:t>)</a:t>
            </a:r>
          </a:p>
          <a:p>
            <a:endParaRPr lang="en-US" sz="2000" dirty="0">
              <a:cs typeface="Calibri" panose="020F0502020204030204" pitchFamily="34" charset="0"/>
            </a:endParaRPr>
          </a:p>
          <a:p>
            <a:endParaRPr lang="en-US" sz="2000" dirty="0">
              <a:cs typeface="Calibri" panose="020F0502020204030204" pitchFamily="34" charset="0"/>
            </a:endParaRP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4</a:t>
            </a:fld>
            <a:endParaRPr lang="de-DE"/>
          </a:p>
        </p:txBody>
      </p:sp>
      <p:pic>
        <p:nvPicPr>
          <p:cNvPr id="6" name="Grafik 5">
            <a:extLst>
              <a:ext uri="{FF2B5EF4-FFF2-40B4-BE49-F238E27FC236}">
                <a16:creationId xmlns:a16="http://schemas.microsoft.com/office/drawing/2014/main" id="{7792A86F-72AC-421F-8D36-54DE77E6465F}"/>
              </a:ext>
            </a:extLst>
          </p:cNvPr>
          <p:cNvPicPr>
            <a:picLocks noChangeAspect="1"/>
          </p:cNvPicPr>
          <p:nvPr/>
        </p:nvPicPr>
        <p:blipFill>
          <a:blip r:embed="rId3"/>
          <a:stretch>
            <a:fillRect/>
          </a:stretch>
        </p:blipFill>
        <p:spPr>
          <a:xfrm>
            <a:off x="4383000" y="1939031"/>
            <a:ext cx="4450765" cy="3793536"/>
          </a:xfrm>
          <a:prstGeom prst="rect">
            <a:avLst/>
          </a:prstGeom>
        </p:spPr>
      </p:pic>
    </p:spTree>
    <p:extLst>
      <p:ext uri="{BB962C8B-B14F-4D97-AF65-F5344CB8AC3E}">
        <p14:creationId xmlns:p14="http://schemas.microsoft.com/office/powerpoint/2010/main" val="342763548"/>
      </p:ext>
    </p:extLst>
  </p:cSld>
  <p:clrMapOvr>
    <a:masterClrMapping/>
  </p:clrMapOvr>
  <mc:AlternateContent xmlns:mc="http://schemas.openxmlformats.org/markup-compatibility/2006" xmlns:p14="http://schemas.microsoft.com/office/powerpoint/2010/main">
    <mc:Choice Requires="p14">
      <p:transition spd="slow" p14:dur="2000" advTm="80714"/>
    </mc:Choice>
    <mc:Fallback xmlns="">
      <p:transition spd="slow" advTm="807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en-US" dirty="0"/>
              <a:t>Longitudinal changes in teachers’ beliefs and </a:t>
            </a:r>
            <a:r>
              <a:rPr lang="en-US" dirty="0" err="1"/>
              <a:t>behaviour</a:t>
            </a:r>
            <a:endParaRPr lang="de-DE" dirty="0"/>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1998" y="1643865"/>
            <a:ext cx="6127849" cy="4489808"/>
          </a:xfrm>
        </p:spPr>
        <p:txBody>
          <a:bodyPr/>
          <a:lstStyle/>
          <a:p>
            <a:r>
              <a:rPr lang="en-US" sz="2000" dirty="0">
                <a:cs typeface="Calibri" panose="020F0502020204030204" pitchFamily="34" charset="0"/>
              </a:rPr>
              <a:t>So far, there are only few longitudinal empirical studies</a:t>
            </a:r>
          </a:p>
          <a:p>
            <a:endParaRPr lang="en-US" sz="2000" dirty="0">
              <a:cs typeface="Calibri" panose="020F0502020204030204" pitchFamily="34" charset="0"/>
            </a:endParaRPr>
          </a:p>
          <a:p>
            <a:r>
              <a:rPr lang="en-US" sz="2000" dirty="0">
                <a:cs typeface="Calibri" panose="020F0502020204030204" pitchFamily="34" charset="0"/>
              </a:rPr>
              <a:t>Initial findings by Timperley et al. (2003):</a:t>
            </a:r>
          </a:p>
          <a:p>
            <a:pPr lvl="1"/>
            <a:r>
              <a:rPr lang="en-US" sz="1800" dirty="0">
                <a:cs typeface="Calibri" panose="020F0502020204030204" pitchFamily="34" charset="0"/>
              </a:rPr>
              <a:t>Teachers’ willingness to implement increased after professional development,</a:t>
            </a:r>
          </a:p>
          <a:p>
            <a:pPr lvl="1"/>
            <a:r>
              <a:rPr lang="en-US" sz="1800" dirty="0">
                <a:cs typeface="Calibri" panose="020F0502020204030204" pitchFamily="34" charset="0"/>
              </a:rPr>
              <a:t>… but then declined as teachers had to independently implement changes in their teaching,</a:t>
            </a:r>
          </a:p>
          <a:p>
            <a:pPr lvl="1"/>
            <a:r>
              <a:rPr lang="en-US" sz="1800" dirty="0">
                <a:cs typeface="Calibri" panose="020F0502020204030204" pitchFamily="34" charset="0"/>
              </a:rPr>
              <a:t>… and rose again after several months when teachers developed corresponding routines.</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5</a:t>
            </a:fld>
            <a:endParaRPr lang="de-DE"/>
          </a:p>
        </p:txBody>
      </p:sp>
      <p:sp>
        <p:nvSpPr>
          <p:cNvPr id="2" name="Pfeil: nach unten 1">
            <a:extLst>
              <a:ext uri="{FF2B5EF4-FFF2-40B4-BE49-F238E27FC236}">
                <a16:creationId xmlns:a16="http://schemas.microsoft.com/office/drawing/2014/main" id="{82CE567B-BAF4-4D5F-9238-84318B2E10B1}"/>
              </a:ext>
            </a:extLst>
          </p:cNvPr>
          <p:cNvSpPr/>
          <p:nvPr/>
        </p:nvSpPr>
        <p:spPr>
          <a:xfrm rot="13583044">
            <a:off x="6944990" y="2904280"/>
            <a:ext cx="215757" cy="606176"/>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err="1"/>
          </a:p>
        </p:txBody>
      </p:sp>
      <p:sp>
        <p:nvSpPr>
          <p:cNvPr id="6" name="Pfeil: nach unten 5">
            <a:extLst>
              <a:ext uri="{FF2B5EF4-FFF2-40B4-BE49-F238E27FC236}">
                <a16:creationId xmlns:a16="http://schemas.microsoft.com/office/drawing/2014/main" id="{FCF63523-37A1-4B0A-892F-B54F3E865623}"/>
              </a:ext>
            </a:extLst>
          </p:cNvPr>
          <p:cNvSpPr/>
          <p:nvPr/>
        </p:nvSpPr>
        <p:spPr>
          <a:xfrm rot="18176593">
            <a:off x="6944989" y="3691320"/>
            <a:ext cx="215757" cy="60617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err="1"/>
          </a:p>
        </p:txBody>
      </p:sp>
      <p:sp>
        <p:nvSpPr>
          <p:cNvPr id="7" name="Pfeil: nach unten 6">
            <a:extLst>
              <a:ext uri="{FF2B5EF4-FFF2-40B4-BE49-F238E27FC236}">
                <a16:creationId xmlns:a16="http://schemas.microsoft.com/office/drawing/2014/main" id="{E7F03781-1F7E-4686-9F79-1376D94E42CD}"/>
              </a:ext>
            </a:extLst>
          </p:cNvPr>
          <p:cNvSpPr/>
          <p:nvPr/>
        </p:nvSpPr>
        <p:spPr>
          <a:xfrm rot="13583044">
            <a:off x="6964163" y="4399237"/>
            <a:ext cx="215757" cy="606176"/>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err="1"/>
          </a:p>
        </p:txBody>
      </p:sp>
    </p:spTree>
    <p:extLst>
      <p:ext uri="{BB962C8B-B14F-4D97-AF65-F5344CB8AC3E}">
        <p14:creationId xmlns:p14="http://schemas.microsoft.com/office/powerpoint/2010/main" val="3364776790"/>
      </p:ext>
    </p:extLst>
  </p:cSld>
  <p:clrMapOvr>
    <a:masterClrMapping/>
  </p:clrMapOvr>
  <mc:AlternateContent xmlns:mc="http://schemas.openxmlformats.org/markup-compatibility/2006" xmlns:p14="http://schemas.microsoft.com/office/powerpoint/2010/main">
    <mc:Choice Requires="p14">
      <p:transition spd="slow" p14:dur="2000" advTm="80714"/>
    </mc:Choice>
    <mc:Fallback xmlns="">
      <p:transition spd="slow" advTm="807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en-US" dirty="0"/>
              <a:t>Individual and contextual factors influencing teacher change</a:t>
            </a:r>
            <a:endParaRPr lang="de-DE" dirty="0"/>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1998" y="1643865"/>
            <a:ext cx="7542002" cy="4489808"/>
          </a:xfrm>
        </p:spPr>
        <p:txBody>
          <a:bodyPr/>
          <a:lstStyle/>
          <a:p>
            <a:r>
              <a:rPr lang="en-US" sz="2000" dirty="0">
                <a:cs typeface="Calibri" panose="020F0502020204030204" pitchFamily="34" charset="0"/>
              </a:rPr>
              <a:t>Individual factors</a:t>
            </a:r>
          </a:p>
          <a:p>
            <a:pPr lvl="1"/>
            <a:r>
              <a:rPr lang="en-US" sz="1800" dirty="0">
                <a:solidFill>
                  <a:schemeClr val="accent2"/>
                </a:solidFill>
                <a:cs typeface="Calibri" panose="020F0502020204030204" pitchFamily="34" charset="0"/>
              </a:rPr>
              <a:t>Teachers’ prior self-efficacy</a:t>
            </a:r>
            <a:r>
              <a:rPr lang="en-US" sz="1800" dirty="0">
                <a:cs typeface="Calibri" panose="020F0502020204030204" pitchFamily="34" charset="0"/>
              </a:rPr>
              <a:t>: linked to improved teaching quality and higher innovation use (</a:t>
            </a:r>
            <a:r>
              <a:rPr lang="en-US" sz="1800" dirty="0" err="1">
                <a:cs typeface="Calibri" panose="020F0502020204030204" pitchFamily="34" charset="0"/>
              </a:rPr>
              <a:t>Künsting</a:t>
            </a:r>
            <a:r>
              <a:rPr lang="en-US" sz="1800" dirty="0">
                <a:cs typeface="Calibri" panose="020F0502020204030204" pitchFamily="34" charset="0"/>
              </a:rPr>
              <a:t> et al., 2016; </a:t>
            </a:r>
            <a:r>
              <a:rPr lang="en-US" sz="1800" dirty="0" err="1">
                <a:cs typeface="Calibri" panose="020F0502020204030204" pitchFamily="34" charset="0"/>
              </a:rPr>
              <a:t>Orona</a:t>
            </a:r>
            <a:r>
              <a:rPr lang="en-US" sz="1800" dirty="0">
                <a:cs typeface="Calibri" panose="020F0502020204030204" pitchFamily="34" charset="0"/>
              </a:rPr>
              <a:t> et al., 2022)</a:t>
            </a:r>
          </a:p>
          <a:p>
            <a:pPr lvl="1"/>
            <a:r>
              <a:rPr lang="en-US" sz="1800" dirty="0">
                <a:solidFill>
                  <a:schemeClr val="accent2"/>
                </a:solidFill>
                <a:cs typeface="Calibri" panose="020F0502020204030204" pitchFamily="34" charset="0"/>
              </a:rPr>
              <a:t>Teachers’ prior knowledge</a:t>
            </a:r>
            <a:r>
              <a:rPr lang="en-US" sz="1800" dirty="0">
                <a:cs typeface="Calibri" panose="020F0502020204030204" pitchFamily="34" charset="0"/>
              </a:rPr>
              <a:t>: intervention effectiveness depends on teachers’ pre-existing subject knowledge (</a:t>
            </a:r>
            <a:r>
              <a:rPr lang="en-US" sz="1800" dirty="0" err="1">
                <a:cs typeface="Calibri" panose="020F0502020204030204" pitchFamily="34" charset="0"/>
              </a:rPr>
              <a:t>Santagata</a:t>
            </a:r>
            <a:r>
              <a:rPr lang="en-US" sz="1800" dirty="0">
                <a:cs typeface="Calibri" panose="020F0502020204030204" pitchFamily="34" charset="0"/>
              </a:rPr>
              <a:t> et al., 2010)</a:t>
            </a:r>
          </a:p>
          <a:p>
            <a:pPr lvl="1"/>
            <a:endParaRPr lang="en-US" sz="1800" dirty="0">
              <a:cs typeface="Calibri" panose="020F0502020204030204" pitchFamily="34" charset="0"/>
            </a:endParaRPr>
          </a:p>
          <a:p>
            <a:r>
              <a:rPr lang="en-US" sz="2000" dirty="0">
                <a:cs typeface="Calibri" panose="020F0502020204030204" pitchFamily="34" charset="0"/>
              </a:rPr>
              <a:t>Contextual factors</a:t>
            </a:r>
          </a:p>
          <a:p>
            <a:pPr lvl="1"/>
            <a:r>
              <a:rPr lang="en-US" sz="1800" dirty="0">
                <a:solidFill>
                  <a:schemeClr val="accent2"/>
                </a:solidFill>
                <a:cs typeface="Calibri" panose="020F0502020204030204" pitchFamily="34" charset="0"/>
              </a:rPr>
              <a:t>Principal support</a:t>
            </a:r>
            <a:r>
              <a:rPr lang="en-US" sz="1800" dirty="0">
                <a:cs typeface="Calibri" panose="020F0502020204030204" pitchFamily="34" charset="0"/>
              </a:rPr>
              <a:t>: may support implementation of instructional methods (Grissom et al., 2021)</a:t>
            </a:r>
          </a:p>
          <a:p>
            <a:pPr lvl="1"/>
            <a:r>
              <a:rPr lang="en-US" sz="1800" dirty="0">
                <a:solidFill>
                  <a:schemeClr val="accent2"/>
                </a:solidFill>
                <a:cs typeface="Calibri" panose="020F0502020204030204" pitchFamily="34" charset="0"/>
              </a:rPr>
              <a:t>School transfer climate</a:t>
            </a:r>
            <a:r>
              <a:rPr lang="en-US" sz="1800" dirty="0">
                <a:cs typeface="Calibri" panose="020F0502020204030204" pitchFamily="34" charset="0"/>
              </a:rPr>
              <a:t>: may increase perception of time, financial and human resources for implementation (State et al., 2017)</a:t>
            </a:r>
            <a:endParaRPr lang="en-US" sz="1600" dirty="0">
              <a:cs typeface="Calibri" panose="020F0502020204030204" pitchFamily="34" charset="0"/>
            </a:endParaRP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6</a:t>
            </a:fld>
            <a:endParaRPr lang="de-DE"/>
          </a:p>
        </p:txBody>
      </p:sp>
    </p:spTree>
    <p:extLst>
      <p:ext uri="{BB962C8B-B14F-4D97-AF65-F5344CB8AC3E}">
        <p14:creationId xmlns:p14="http://schemas.microsoft.com/office/powerpoint/2010/main" val="2206719214"/>
      </p:ext>
    </p:extLst>
  </p:cSld>
  <p:clrMapOvr>
    <a:masterClrMapping/>
  </p:clrMapOvr>
  <mc:AlternateContent xmlns:mc="http://schemas.openxmlformats.org/markup-compatibility/2006" xmlns:p14="http://schemas.microsoft.com/office/powerpoint/2010/main">
    <mc:Choice Requires="p14">
      <p:transition spd="slow" p14:dur="2000" advTm="80714"/>
    </mc:Choice>
    <mc:Fallback xmlns="">
      <p:transition spd="slow" advTm="8071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Research Questions</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p:txBody>
          <a:bodyPr/>
          <a:lstStyle/>
          <a:p>
            <a:pPr marL="457200" indent="-457200">
              <a:buFont typeface="+mj-lt"/>
              <a:buAutoNum type="arabicPeriod"/>
            </a:pPr>
            <a:r>
              <a:rPr lang="en-US" sz="1800" dirty="0"/>
              <a:t>Do teachers’ beliefs (acceptability, feasibility, self-efficacy) and </a:t>
            </a:r>
            <a:r>
              <a:rPr lang="en-US" sz="1800" dirty="0" err="1"/>
              <a:t>behaviour</a:t>
            </a:r>
            <a:r>
              <a:rPr lang="en-US" sz="1800" dirty="0"/>
              <a:t> (innovation use, fidelity, adaptivity) change longitudinally during the implementation process?</a:t>
            </a:r>
          </a:p>
          <a:p>
            <a:pPr lvl="1">
              <a:buFont typeface="Wingdings" panose="05000000000000000000" pitchFamily="2" charset="2"/>
              <a:buChar char="ð"/>
            </a:pPr>
            <a:r>
              <a:rPr lang="en-US" sz="1600" dirty="0"/>
              <a:t>Following Timperley &amp; Phillips (2003), significant changes in the variables mentioned are assumed. The directions of these changes will be investigated exploratively.</a:t>
            </a:r>
          </a:p>
          <a:p>
            <a:pPr marL="914400" lvl="1" indent="-457200">
              <a:buFont typeface="+mj-lt"/>
              <a:buAutoNum type="arabicPeriod"/>
            </a:pPr>
            <a:endParaRPr lang="en-US" sz="1600" dirty="0"/>
          </a:p>
          <a:p>
            <a:pPr marL="457200" indent="-457200">
              <a:buFont typeface="+mj-lt"/>
              <a:buAutoNum type="arabicPeriod"/>
            </a:pPr>
            <a:r>
              <a:rPr lang="en-US" sz="1800" dirty="0"/>
              <a:t>Can distinct clusters be identified based on teachers’ individual pre-conditions (self-efficacy, knowledge) and contextual pre-conditions (principal support, transfer climate)? </a:t>
            </a:r>
          </a:p>
          <a:p>
            <a:pPr marL="457200" indent="-457200">
              <a:buFont typeface="+mj-lt"/>
              <a:buAutoNum type="arabicPeriod"/>
            </a:pPr>
            <a:r>
              <a:rPr lang="en-US" sz="1800" dirty="0"/>
              <a:t>What are longitudinal trends in teachers’ beliefs and </a:t>
            </a:r>
            <a:r>
              <a:rPr lang="en-US" sz="1800" dirty="0" err="1"/>
              <a:t>behaviour</a:t>
            </a:r>
            <a:r>
              <a:rPr lang="en-US" sz="1800" dirty="0"/>
              <a:t> depending on the cluster?</a:t>
            </a:r>
          </a:p>
        </p:txBody>
      </p:sp>
      <p:sp>
        <p:nvSpPr>
          <p:cNvPr id="4" name="Fußzeilenplatzhalter 3">
            <a:extLst>
              <a:ext uri="{FF2B5EF4-FFF2-40B4-BE49-F238E27FC236}">
                <a16:creationId xmlns:a16="http://schemas.microsoft.com/office/drawing/2014/main" id="{3346F139-EF95-5741-B29D-51777DF8809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7</a:t>
            </a:fld>
            <a:endParaRPr lang="de-DE"/>
          </a:p>
        </p:txBody>
      </p:sp>
      <p:pic>
        <p:nvPicPr>
          <p:cNvPr id="6" name="Grafik 5">
            <a:extLst>
              <a:ext uri="{FF2B5EF4-FFF2-40B4-BE49-F238E27FC236}">
                <a16:creationId xmlns:a16="http://schemas.microsoft.com/office/drawing/2014/main" id="{35041039-31BF-4C36-A405-EBB2650C4E92}"/>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004074" y="507323"/>
            <a:ext cx="727678" cy="869171"/>
          </a:xfrm>
          <a:prstGeom prst="rect">
            <a:avLst/>
          </a:prstGeom>
        </p:spPr>
      </p:pic>
      <p:pic>
        <p:nvPicPr>
          <p:cNvPr id="7" name="Grafik 6">
            <a:extLst>
              <a:ext uri="{FF2B5EF4-FFF2-40B4-BE49-F238E27FC236}">
                <a16:creationId xmlns:a16="http://schemas.microsoft.com/office/drawing/2014/main" id="{E42E369A-E42D-4F20-87E7-92A862454F2A}"/>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483305" y="1000440"/>
            <a:ext cx="496894" cy="593512"/>
          </a:xfrm>
          <a:prstGeom prst="rect">
            <a:avLst/>
          </a:prstGeom>
        </p:spPr>
      </p:pic>
      <p:pic>
        <p:nvPicPr>
          <p:cNvPr id="10" name="Grafik 9">
            <a:extLst>
              <a:ext uri="{FF2B5EF4-FFF2-40B4-BE49-F238E27FC236}">
                <a16:creationId xmlns:a16="http://schemas.microsoft.com/office/drawing/2014/main" id="{618A32BD-EEAE-467A-8705-1B4EDE907FB4}"/>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545417" y="348396"/>
            <a:ext cx="496894" cy="593512"/>
          </a:xfrm>
          <a:prstGeom prst="rect">
            <a:avLst/>
          </a:prstGeom>
        </p:spPr>
      </p:pic>
      <p:pic>
        <p:nvPicPr>
          <p:cNvPr id="11" name="Grafik 10">
            <a:extLst>
              <a:ext uri="{FF2B5EF4-FFF2-40B4-BE49-F238E27FC236}">
                <a16:creationId xmlns:a16="http://schemas.microsoft.com/office/drawing/2014/main" id="{AD1CBF28-6801-4404-A217-65FF6FF3DFFA}"/>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855976" y="782982"/>
            <a:ext cx="496894" cy="593512"/>
          </a:xfrm>
          <a:prstGeom prst="rect">
            <a:avLst/>
          </a:prstGeom>
        </p:spPr>
      </p:pic>
    </p:spTree>
    <p:extLst>
      <p:ext uri="{BB962C8B-B14F-4D97-AF65-F5344CB8AC3E}">
        <p14:creationId xmlns:p14="http://schemas.microsoft.com/office/powerpoint/2010/main" val="1150992110"/>
      </p:ext>
    </p:extLst>
  </p:cSld>
  <p:clrMapOvr>
    <a:masterClrMapping/>
  </p:clrMapOvr>
  <mc:AlternateContent xmlns:mc="http://schemas.openxmlformats.org/markup-compatibility/2006" xmlns:p14="http://schemas.microsoft.com/office/powerpoint/2010/main">
    <mc:Choice Requires="p14">
      <p:transition spd="slow" p14:dur="2000" advTm="41990"/>
    </mc:Choice>
    <mc:Fallback xmlns="">
      <p:transition spd="slow" advTm="419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p:txBody>
          <a:bodyPr/>
          <a:lstStyle/>
          <a:p>
            <a:r>
              <a:rPr lang="en-AU" u="sng" dirty="0"/>
              <a:t>Sample: </a:t>
            </a:r>
          </a:p>
          <a:p>
            <a:pPr lvl="1"/>
            <a:r>
              <a:rPr lang="de-DE" b="1" i="1" dirty="0"/>
              <a:t>N</a:t>
            </a:r>
            <a:r>
              <a:rPr lang="de-DE" b="1" dirty="0"/>
              <a:t> = 47 </a:t>
            </a:r>
            <a:r>
              <a:rPr lang="de-DE" b="1" dirty="0" err="1"/>
              <a:t>primary</a:t>
            </a:r>
            <a:r>
              <a:rPr lang="de-DE" b="1" dirty="0"/>
              <a:t> </a:t>
            </a:r>
            <a:r>
              <a:rPr lang="de-DE" b="1" dirty="0" err="1"/>
              <a:t>school</a:t>
            </a:r>
            <a:r>
              <a:rPr lang="de-DE" b="1" dirty="0"/>
              <a:t> </a:t>
            </a:r>
            <a:r>
              <a:rPr lang="de-DE" b="1" dirty="0" err="1"/>
              <a:t>teachers</a:t>
            </a:r>
            <a:r>
              <a:rPr lang="de-DE" b="1" dirty="0"/>
              <a:t> </a:t>
            </a:r>
            <a:r>
              <a:rPr lang="de-DE" b="1" dirty="0" err="1"/>
              <a:t>from</a:t>
            </a:r>
            <a:r>
              <a:rPr lang="de-DE" b="1" dirty="0"/>
              <a:t> 20 </a:t>
            </a:r>
            <a:r>
              <a:rPr lang="de-DE" b="1" dirty="0" err="1"/>
              <a:t>schools</a:t>
            </a:r>
            <a:endParaRPr lang="de-DE" b="1" dirty="0"/>
          </a:p>
          <a:p>
            <a:pPr lvl="2"/>
            <a:r>
              <a:rPr lang="de-DE" dirty="0" err="1"/>
              <a:t>Predominantly</a:t>
            </a:r>
            <a:r>
              <a:rPr lang="de-DE" dirty="0"/>
              <a:t> </a:t>
            </a:r>
            <a:r>
              <a:rPr lang="de-DE" dirty="0" err="1"/>
              <a:t>female</a:t>
            </a:r>
            <a:r>
              <a:rPr lang="de-DE" dirty="0"/>
              <a:t> (95%)</a:t>
            </a:r>
          </a:p>
          <a:p>
            <a:pPr lvl="2"/>
            <a:r>
              <a:rPr lang="en-US" dirty="0"/>
              <a:t>Average age: 41.46 years (</a:t>
            </a:r>
            <a:r>
              <a:rPr lang="en-US" i="1" dirty="0"/>
              <a:t>SD</a:t>
            </a:r>
            <a:r>
              <a:rPr lang="en-US" dirty="0"/>
              <a:t> = 9.61)</a:t>
            </a:r>
          </a:p>
          <a:p>
            <a:pPr lvl="2"/>
            <a:r>
              <a:rPr lang="en-US" dirty="0"/>
              <a:t>Average teaching experience: 13.83 years (</a:t>
            </a:r>
            <a:r>
              <a:rPr lang="en-US" i="1" dirty="0"/>
              <a:t>SD</a:t>
            </a:r>
            <a:r>
              <a:rPr lang="en-US" dirty="0"/>
              <a:t> = 9.49)</a:t>
            </a:r>
          </a:p>
        </p:txBody>
      </p:sp>
      <p:sp>
        <p:nvSpPr>
          <p:cNvPr id="4" name="Fußzeilenplatzhalter 3">
            <a:extLst>
              <a:ext uri="{FF2B5EF4-FFF2-40B4-BE49-F238E27FC236}">
                <a16:creationId xmlns:a16="http://schemas.microsoft.com/office/drawing/2014/main" id="{3346F139-EF95-5741-B29D-51777DF8809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pPr/>
              <a:t>8</a:t>
            </a:fld>
            <a:endParaRPr lang="de-DE"/>
          </a:p>
        </p:txBody>
      </p:sp>
    </p:spTree>
    <p:extLst>
      <p:ext uri="{BB962C8B-B14F-4D97-AF65-F5344CB8AC3E}">
        <p14:creationId xmlns:p14="http://schemas.microsoft.com/office/powerpoint/2010/main" val="2146017916"/>
      </p:ext>
    </p:extLst>
  </p:cSld>
  <p:clrMapOvr>
    <a:masterClrMapping/>
  </p:clrMapOvr>
  <mc:AlternateContent xmlns:mc="http://schemas.openxmlformats.org/markup-compatibility/2006" xmlns:p14="http://schemas.microsoft.com/office/powerpoint/2010/main">
    <mc:Choice Requires="p14">
      <p:transition spd="slow" p14:dur="2000" advTm="14628"/>
    </mc:Choice>
    <mc:Fallback xmlns="">
      <p:transition spd="slow" advTm="1462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024DA77-8104-CA4A-A379-7E47ED16A61C}"/>
              </a:ext>
            </a:extLst>
          </p:cNvPr>
          <p:cNvSpPr>
            <a:spLocks noGrp="1"/>
          </p:cNvSpPr>
          <p:nvPr>
            <p:ph type="title"/>
          </p:nvPr>
        </p:nvSpPr>
        <p:spPr/>
        <p:txBody>
          <a:bodyPr/>
          <a:lstStyle/>
          <a:p>
            <a:r>
              <a:rPr lang="de-DE" dirty="0"/>
              <a:t>Method</a:t>
            </a:r>
          </a:p>
        </p:txBody>
      </p:sp>
      <p:sp>
        <p:nvSpPr>
          <p:cNvPr id="9" name="Inhaltsplatzhalter 8">
            <a:extLst>
              <a:ext uri="{FF2B5EF4-FFF2-40B4-BE49-F238E27FC236}">
                <a16:creationId xmlns:a16="http://schemas.microsoft.com/office/drawing/2014/main" id="{F36C5DB4-1F78-334D-B42A-E85AFDF8DDD1}"/>
              </a:ext>
            </a:extLst>
          </p:cNvPr>
          <p:cNvSpPr>
            <a:spLocks noGrp="1"/>
          </p:cNvSpPr>
          <p:nvPr>
            <p:ph idx="1"/>
          </p:nvPr>
        </p:nvSpPr>
        <p:spPr>
          <a:xfrm>
            <a:off x="612000" y="1537200"/>
            <a:ext cx="7542000" cy="452049"/>
          </a:xfrm>
        </p:spPr>
        <p:txBody>
          <a:bodyPr/>
          <a:lstStyle/>
          <a:p>
            <a:r>
              <a:rPr lang="en-AU" u="sng" dirty="0">
                <a:latin typeface="Arial" panose="020B0604020202020204" pitchFamily="34" charset="0"/>
                <a:cs typeface="Arial" panose="020B0604020202020204" pitchFamily="34" charset="0"/>
              </a:rPr>
              <a:t>Design: </a:t>
            </a:r>
          </a:p>
        </p:txBody>
      </p:sp>
      <p:sp>
        <p:nvSpPr>
          <p:cNvPr id="5" name="Foliennummernplatzhalter 4">
            <a:extLst>
              <a:ext uri="{FF2B5EF4-FFF2-40B4-BE49-F238E27FC236}">
                <a16:creationId xmlns:a16="http://schemas.microsoft.com/office/drawing/2014/main" id="{78A4969E-C771-894A-9BC6-F129E1FD2958}"/>
              </a:ext>
            </a:extLst>
          </p:cNvPr>
          <p:cNvSpPr>
            <a:spLocks noGrp="1"/>
          </p:cNvSpPr>
          <p:nvPr>
            <p:ph type="sldNum" sz="quarter" idx="12"/>
          </p:nvPr>
        </p:nvSpPr>
        <p:spPr/>
        <p:txBody>
          <a:bodyPr/>
          <a:lstStyle/>
          <a:p>
            <a:fld id="{69BAA5CB-0C3E-9248-A6A1-4823D4C90212}" type="slidenum">
              <a:rPr lang="de-DE" smtClean="0">
                <a:solidFill>
                  <a:schemeClr val="tx1"/>
                </a:solidFill>
                <a:latin typeface="Arial" panose="020B0604020202020204" pitchFamily="34" charset="0"/>
                <a:cs typeface="Arial" panose="020B0604020202020204" pitchFamily="34" charset="0"/>
              </a:rPr>
              <a:pPr/>
              <a:t>9</a:t>
            </a:fld>
            <a:endParaRPr lang="de-DE">
              <a:solidFill>
                <a:schemeClr val="tx1"/>
              </a:solidFill>
              <a:latin typeface="Arial" panose="020B0604020202020204" pitchFamily="34" charset="0"/>
              <a:cs typeface="Arial" panose="020B0604020202020204" pitchFamily="34" charset="0"/>
            </a:endParaRPr>
          </a:p>
        </p:txBody>
      </p:sp>
      <p:sp>
        <p:nvSpPr>
          <p:cNvPr id="29" name="Rechteck 28">
            <a:extLst>
              <a:ext uri="{FF2B5EF4-FFF2-40B4-BE49-F238E27FC236}">
                <a16:creationId xmlns:a16="http://schemas.microsoft.com/office/drawing/2014/main" id="{73623202-CBC4-42AC-8A89-D8FD3344F379}"/>
              </a:ext>
            </a:extLst>
          </p:cNvPr>
          <p:cNvSpPr/>
          <p:nvPr/>
        </p:nvSpPr>
        <p:spPr>
          <a:xfrm>
            <a:off x="56128" y="2793212"/>
            <a:ext cx="2044556" cy="1662544"/>
          </a:xfrm>
          <a:prstGeom prst="rect">
            <a:avLst/>
          </a:prstGeom>
          <a:solidFill>
            <a:schemeClr val="accent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1200"/>
              </a:spcAft>
              <a:buClrTx/>
              <a:buSzTx/>
              <a:buFontTx/>
              <a:buNone/>
              <a:tabLst/>
              <a:defRPr/>
            </a:pPr>
            <a:endParaRPr lang="en-AU" sz="1600" b="1" kern="0" dirty="0">
              <a:latin typeface="Arial" panose="020B0604020202020204" pitchFamily="34" charset="0"/>
              <a:cs typeface="Arial" panose="020B0604020202020204" pitchFamily="34" charset="0"/>
            </a:endParaRPr>
          </a:p>
          <a:p>
            <a:pPr marL="0" marR="0" lvl="0" indent="0" algn="ctr" defTabSz="914377" eaLnBrk="1" fontAlgn="auto" latinLnBrk="0" hangingPunct="1">
              <a:lnSpc>
                <a:spcPct val="100000"/>
              </a:lnSpc>
              <a:spcBef>
                <a:spcPts val="0"/>
              </a:spcBef>
              <a:spcAft>
                <a:spcPts val="1200"/>
              </a:spcAft>
              <a:buClrTx/>
              <a:buSzTx/>
              <a:buFontTx/>
              <a:buNone/>
              <a:tabLst/>
              <a:defRPr/>
            </a:pPr>
            <a:r>
              <a:rPr lang="en-AU" sz="1600" b="1" kern="0" dirty="0">
                <a:latin typeface="Arial" panose="020B0604020202020204" pitchFamily="34" charset="0"/>
                <a:cs typeface="Arial" panose="020B0604020202020204" pitchFamily="34" charset="0"/>
              </a:rPr>
              <a:t>PD programme for multipliers</a:t>
            </a:r>
            <a:endParaRPr kumimoji="0" lang="en-AU" sz="16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AU"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1" name="Rechteck 30">
            <a:extLst>
              <a:ext uri="{FF2B5EF4-FFF2-40B4-BE49-F238E27FC236}">
                <a16:creationId xmlns:a16="http://schemas.microsoft.com/office/drawing/2014/main" id="{35FB1F19-A258-4210-AD3A-A24D3C19D997}"/>
              </a:ext>
            </a:extLst>
          </p:cNvPr>
          <p:cNvSpPr/>
          <p:nvPr/>
        </p:nvSpPr>
        <p:spPr>
          <a:xfrm>
            <a:off x="2158264" y="2793211"/>
            <a:ext cx="2044556" cy="1662544"/>
          </a:xfrm>
          <a:prstGeom prst="rect">
            <a:avLst/>
          </a:prstGeom>
          <a:solidFill>
            <a:schemeClr val="accent2">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1200"/>
              </a:spcAft>
              <a:buClrTx/>
              <a:buSzTx/>
              <a:buFontTx/>
              <a:buNone/>
              <a:tabLst/>
              <a:defRPr/>
            </a:pPr>
            <a:r>
              <a:rPr lang="en-AU" sz="1600" b="1" kern="0" dirty="0">
                <a:latin typeface="Arial" panose="020B0604020202020204" pitchFamily="34" charset="0"/>
                <a:cs typeface="Arial" panose="020B0604020202020204" pitchFamily="34" charset="0"/>
              </a:rPr>
              <a:t>PD programme for teachers provided by trained multipliers</a:t>
            </a:r>
            <a:endParaRPr kumimoji="0" lang="en-AU" sz="16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7" name="Rechteck 36">
            <a:extLst>
              <a:ext uri="{FF2B5EF4-FFF2-40B4-BE49-F238E27FC236}">
                <a16:creationId xmlns:a16="http://schemas.microsoft.com/office/drawing/2014/main" id="{76B14988-5727-48A1-A575-82810D1EFAF8}"/>
              </a:ext>
            </a:extLst>
          </p:cNvPr>
          <p:cNvSpPr/>
          <p:nvPr/>
        </p:nvSpPr>
        <p:spPr>
          <a:xfrm>
            <a:off x="4260400" y="2793211"/>
            <a:ext cx="2730795" cy="1662545"/>
          </a:xfrm>
          <a:prstGeom prst="rect">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377" eaLnBrk="1" fontAlgn="auto" latinLnBrk="0" hangingPunct="1">
              <a:lnSpc>
                <a:spcPct val="100000"/>
              </a:lnSpc>
              <a:spcBef>
                <a:spcPts val="0"/>
              </a:spcBef>
              <a:spcAft>
                <a:spcPts val="1200"/>
              </a:spcAft>
              <a:buClrTx/>
              <a:buSzTx/>
              <a:buFontTx/>
              <a:buNone/>
              <a:tabLst/>
              <a:defRPr/>
            </a:pPr>
            <a:r>
              <a:rPr kumimoji="0" lang="en-AU" sz="1600" b="1" i="0" u="none" strike="noStrike" kern="0" cap="none" spc="0" normalizeH="0" baseline="0" noProof="0" dirty="0">
                <a:ln>
                  <a:noFill/>
                </a:ln>
                <a:effectLst/>
                <a:uLnTx/>
                <a:uFillTx/>
                <a:latin typeface="Arial" panose="020B0604020202020204" pitchFamily="34" charset="0"/>
                <a:cs typeface="Arial" panose="020B0604020202020204" pitchFamily="34" charset="0"/>
              </a:rPr>
              <a:t>Supported implementation</a:t>
            </a:r>
          </a:p>
          <a:p>
            <a:pPr marL="342900" marR="0" lvl="0" indent="-3429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Provision of printed teaching materials</a:t>
            </a:r>
          </a:p>
          <a:p>
            <a:pPr marL="342900" marR="0" lvl="0" indent="-3429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Four exchange meetings with multipliers</a:t>
            </a:r>
          </a:p>
        </p:txBody>
      </p:sp>
      <p:cxnSp>
        <p:nvCxnSpPr>
          <p:cNvPr id="38" name="Gerade Verbindung mit Pfeil 37">
            <a:extLst>
              <a:ext uri="{FF2B5EF4-FFF2-40B4-BE49-F238E27FC236}">
                <a16:creationId xmlns:a16="http://schemas.microsoft.com/office/drawing/2014/main" id="{34296612-9A4D-4DED-AB76-24113F9E8FF2}"/>
              </a:ext>
            </a:extLst>
          </p:cNvPr>
          <p:cNvCxnSpPr>
            <a:cxnSpLocks/>
            <a:stCxn id="29" idx="3"/>
            <a:endCxn id="31" idx="1"/>
          </p:cNvCxnSpPr>
          <p:nvPr/>
        </p:nvCxnSpPr>
        <p:spPr>
          <a:xfrm flipV="1">
            <a:off x="2100684" y="3624483"/>
            <a:ext cx="57580" cy="1"/>
          </a:xfrm>
          <a:prstGeom prst="straightConnector1">
            <a:avLst/>
          </a:prstGeom>
          <a:noFill/>
          <a:ln w="9525" cap="flat" cmpd="sng" algn="ctr">
            <a:solidFill>
              <a:srgbClr val="58585A"/>
            </a:solidFill>
            <a:prstDash val="solid"/>
            <a:round/>
            <a:headEnd type="none" w="med" len="med"/>
            <a:tailEnd type="none" w="med" len="med"/>
          </a:ln>
          <a:effectLst/>
        </p:spPr>
      </p:cxnSp>
      <p:cxnSp>
        <p:nvCxnSpPr>
          <p:cNvPr id="39" name="Gerade Verbindung mit Pfeil 38">
            <a:extLst>
              <a:ext uri="{FF2B5EF4-FFF2-40B4-BE49-F238E27FC236}">
                <a16:creationId xmlns:a16="http://schemas.microsoft.com/office/drawing/2014/main" id="{7819F547-8C6A-42BD-AF59-8C4962A82E84}"/>
              </a:ext>
            </a:extLst>
          </p:cNvPr>
          <p:cNvCxnSpPr>
            <a:cxnSpLocks/>
            <a:stCxn id="31" idx="3"/>
            <a:endCxn id="37" idx="1"/>
          </p:cNvCxnSpPr>
          <p:nvPr/>
        </p:nvCxnSpPr>
        <p:spPr>
          <a:xfrm>
            <a:off x="4202820" y="3624483"/>
            <a:ext cx="57580" cy="1"/>
          </a:xfrm>
          <a:prstGeom prst="straightConnector1">
            <a:avLst/>
          </a:prstGeom>
          <a:noFill/>
          <a:ln w="9525" cap="flat" cmpd="sng" algn="ctr">
            <a:solidFill>
              <a:srgbClr val="58585A"/>
            </a:solidFill>
            <a:prstDash val="solid"/>
            <a:round/>
            <a:headEnd type="none" w="med" len="med"/>
            <a:tailEnd type="none" w="med" len="med"/>
          </a:ln>
          <a:effectLst/>
        </p:spPr>
      </p:cxnSp>
      <p:sp>
        <p:nvSpPr>
          <p:cNvPr id="46" name="Rechteck 45">
            <a:extLst>
              <a:ext uri="{FF2B5EF4-FFF2-40B4-BE49-F238E27FC236}">
                <a16:creationId xmlns:a16="http://schemas.microsoft.com/office/drawing/2014/main" id="{2163151C-042A-4287-99B3-C7635294C864}"/>
              </a:ext>
            </a:extLst>
          </p:cNvPr>
          <p:cNvSpPr/>
          <p:nvPr/>
        </p:nvSpPr>
        <p:spPr>
          <a:xfrm>
            <a:off x="7048775" y="2793211"/>
            <a:ext cx="1967067" cy="1662545"/>
          </a:xfrm>
          <a:prstGeom prst="rect">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t"/>
          <a:lstStyle/>
          <a:p>
            <a:pPr lvl="0" algn="ctr" defTabSz="914377">
              <a:spcAft>
                <a:spcPts val="1200"/>
              </a:spcAft>
              <a:defRPr/>
            </a:pPr>
            <a:r>
              <a:rPr lang="en-AU" sz="1600" b="1" kern="0" dirty="0">
                <a:latin typeface="Arial" panose="020B0604020202020204" pitchFamily="34" charset="0"/>
                <a:cs typeface="Arial" panose="020B0604020202020204" pitchFamily="34" charset="0"/>
              </a:rPr>
              <a:t>Self-organised implementation</a:t>
            </a:r>
          </a:p>
          <a:p>
            <a:pPr marL="342900" marR="0" lvl="0" indent="-3429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Provision of digital teaching materials</a:t>
            </a:r>
          </a:p>
        </p:txBody>
      </p:sp>
      <p:cxnSp>
        <p:nvCxnSpPr>
          <p:cNvPr id="48" name="Gerade Verbindung mit Pfeil 47">
            <a:extLst>
              <a:ext uri="{FF2B5EF4-FFF2-40B4-BE49-F238E27FC236}">
                <a16:creationId xmlns:a16="http://schemas.microsoft.com/office/drawing/2014/main" id="{D587DD34-C36A-4D09-91F6-B69E239D738A}"/>
              </a:ext>
            </a:extLst>
          </p:cNvPr>
          <p:cNvCxnSpPr>
            <a:cxnSpLocks/>
            <a:stCxn id="37" idx="3"/>
            <a:endCxn id="46" idx="1"/>
          </p:cNvCxnSpPr>
          <p:nvPr/>
        </p:nvCxnSpPr>
        <p:spPr>
          <a:xfrm>
            <a:off x="6991195" y="3624484"/>
            <a:ext cx="57580" cy="0"/>
          </a:xfrm>
          <a:prstGeom prst="straightConnector1">
            <a:avLst/>
          </a:prstGeom>
          <a:noFill/>
          <a:ln w="9525" cap="flat" cmpd="sng" algn="ctr">
            <a:solidFill>
              <a:srgbClr val="58585A"/>
            </a:solidFill>
            <a:prstDash val="solid"/>
            <a:round/>
            <a:headEnd type="none" w="med" len="med"/>
            <a:tailEnd type="none" w="med" len="med"/>
          </a:ln>
          <a:effectLst/>
        </p:spPr>
      </p:cxnSp>
      <p:sp>
        <p:nvSpPr>
          <p:cNvPr id="53" name="Pfeil: nach rechts 52">
            <a:extLst>
              <a:ext uri="{FF2B5EF4-FFF2-40B4-BE49-F238E27FC236}">
                <a16:creationId xmlns:a16="http://schemas.microsoft.com/office/drawing/2014/main" id="{D9A204E9-6459-493D-AD1A-3756CF122744}"/>
              </a:ext>
            </a:extLst>
          </p:cNvPr>
          <p:cNvSpPr/>
          <p:nvPr/>
        </p:nvSpPr>
        <p:spPr>
          <a:xfrm>
            <a:off x="56126" y="4586091"/>
            <a:ext cx="4146694" cy="570597"/>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pitchFamily="34" charset="0"/>
                <a:cs typeface="Arial" panose="020B0604020202020204" pitchFamily="34" charset="0"/>
              </a:rPr>
              <a:t>First school year</a:t>
            </a:r>
          </a:p>
        </p:txBody>
      </p:sp>
      <p:sp>
        <p:nvSpPr>
          <p:cNvPr id="54" name="Pfeil: nach rechts 53">
            <a:extLst>
              <a:ext uri="{FF2B5EF4-FFF2-40B4-BE49-F238E27FC236}">
                <a16:creationId xmlns:a16="http://schemas.microsoft.com/office/drawing/2014/main" id="{773F21E5-18AD-43C3-AAC4-9C4FD7E6E340}"/>
              </a:ext>
            </a:extLst>
          </p:cNvPr>
          <p:cNvSpPr/>
          <p:nvPr/>
        </p:nvSpPr>
        <p:spPr>
          <a:xfrm>
            <a:off x="4260400" y="4586092"/>
            <a:ext cx="4755442" cy="570597"/>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effectLst/>
                <a:uLnTx/>
                <a:uFillTx/>
                <a:latin typeface="Arial" panose="020B0604020202020204" pitchFamily="34" charset="0"/>
                <a:cs typeface="Arial" panose="020B0604020202020204" pitchFamily="34" charset="0"/>
              </a:rPr>
              <a:t>Second school year</a:t>
            </a:r>
          </a:p>
        </p:txBody>
      </p:sp>
    </p:spTree>
    <p:custDataLst>
      <p:tags r:id="rId1"/>
    </p:custDataLst>
    <p:extLst>
      <p:ext uri="{BB962C8B-B14F-4D97-AF65-F5344CB8AC3E}">
        <p14:creationId xmlns:p14="http://schemas.microsoft.com/office/powerpoint/2010/main" val="1533315427"/>
      </p:ext>
    </p:extLst>
  </p:cSld>
  <p:clrMapOvr>
    <a:masterClrMapping/>
  </p:clrMapOvr>
  <mc:AlternateContent xmlns:mc="http://schemas.openxmlformats.org/markup-compatibility/2006" xmlns:p14="http://schemas.microsoft.com/office/powerpoint/2010/main">
    <mc:Choice Requires="p14">
      <p:transition spd="slow" p14:dur="2000" advTm="80682"/>
    </mc:Choice>
    <mc:Fallback xmlns="">
      <p:transition spd="slow" advTm="8068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
</p:tagLst>
</file>

<file path=ppt/tags/tag2.xml><?xml version="1.0" encoding="utf-8"?>
<p:tagLst xmlns:a="http://schemas.openxmlformats.org/drawingml/2006/main" xmlns:r="http://schemas.openxmlformats.org/officeDocument/2006/relationships" xmlns:p="http://schemas.openxmlformats.org/presentationml/2006/main">
  <p:tag name="TIMING" val="|16.6|6.5|28.8"/>
</p:tagLst>
</file>

<file path=ppt/tags/tag3.xml><?xml version="1.0" encoding="utf-8"?>
<p:tagLst xmlns:a="http://schemas.openxmlformats.org/drawingml/2006/main" xmlns:r="http://schemas.openxmlformats.org/officeDocument/2006/relationships" xmlns:p="http://schemas.openxmlformats.org/presentationml/2006/main">
  <p:tag name="TIMING" val="|16.6|6.5|28.8"/>
</p:tagLst>
</file>

<file path=ppt/tags/tag4.xml><?xml version="1.0" encoding="utf-8"?>
<p:tagLst xmlns:a="http://schemas.openxmlformats.org/drawingml/2006/main" xmlns:r="http://schemas.openxmlformats.org/officeDocument/2006/relationships" xmlns:p="http://schemas.openxmlformats.org/presentationml/2006/main">
  <p:tag name="TIMING" val="|16.6|6.5|28.8"/>
</p:tagLst>
</file>

<file path=ppt/tags/tag5.xml><?xml version="1.0" encoding="utf-8"?>
<p:tagLst xmlns:a="http://schemas.openxmlformats.org/drawingml/2006/main" xmlns:r="http://schemas.openxmlformats.org/officeDocument/2006/relationships" xmlns:p="http://schemas.openxmlformats.org/presentationml/2006/main">
  <p:tag name="TIMING" val="|16.6|6.5|28.8"/>
</p:tagLst>
</file>

<file path=ppt/tags/tag6.xml><?xml version="1.0" encoding="utf-8"?>
<p:tagLst xmlns:a="http://schemas.openxmlformats.org/drawingml/2006/main" xmlns:r="http://schemas.openxmlformats.org/officeDocument/2006/relationships" xmlns:p="http://schemas.openxmlformats.org/presentationml/2006/main">
  <p:tag name="TIMING" val="|16.6|6.5|28.8"/>
</p:tagLst>
</file>

<file path=ppt/tags/tag7.xml><?xml version="1.0" encoding="utf-8"?>
<p:tagLst xmlns:a="http://schemas.openxmlformats.org/drawingml/2006/main" xmlns:r="http://schemas.openxmlformats.org/officeDocument/2006/relationships" xmlns:p="http://schemas.openxmlformats.org/presentationml/2006/main">
  <p:tag name="TIMING" val="|16.6|6.5|28.8"/>
</p:tagLst>
</file>

<file path=ppt/tags/tag8.xml><?xml version="1.0" encoding="utf-8"?>
<p:tagLst xmlns:a="http://schemas.openxmlformats.org/drawingml/2006/main" xmlns:r="http://schemas.openxmlformats.org/officeDocument/2006/relationships" xmlns:p="http://schemas.openxmlformats.org/presentationml/2006/main">
  <p:tag name="TIMING" val="|34.7"/>
</p:tagLst>
</file>

<file path=ppt/theme/theme1.xml><?xml version="1.0" encoding="utf-8"?>
<a:theme xmlns:a="http://schemas.openxmlformats.org/drawingml/2006/main" name="Office">
  <a:themeElements>
    <a:clrScheme name="BiSS">
      <a:dk1>
        <a:srgbClr val="004A6E"/>
      </a:dk1>
      <a:lt1>
        <a:srgbClr val="FFFFFF"/>
      </a:lt1>
      <a:dk2>
        <a:srgbClr val="004A6E"/>
      </a:dk2>
      <a:lt2>
        <a:srgbClr val="FFFFFF"/>
      </a:lt2>
      <a:accent1>
        <a:srgbClr val="004A6E"/>
      </a:accent1>
      <a:accent2>
        <a:srgbClr val="6AC3B3"/>
      </a:accent2>
      <a:accent3>
        <a:srgbClr val="DBA200"/>
      </a:accent3>
      <a:accent4>
        <a:srgbClr val="FF7631"/>
      </a:accent4>
      <a:accent5>
        <a:srgbClr val="A1132B"/>
      </a:accent5>
      <a:accent6>
        <a:srgbClr val="700659"/>
      </a:accent6>
      <a:hlink>
        <a:srgbClr val="6AC3B3"/>
      </a:hlink>
      <a:folHlink>
        <a:srgbClr val="700659"/>
      </a:folHlink>
    </a:clrScheme>
    <a:fontScheme name="BiS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iSS-Transfer-ppt-Vorlage_4_3" id="{B0D49C0D-A918-E443-984A-D6712CDEEC29}" vid="{AE36CB8A-1FCD-434F-8C04-FD5D6A59389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824ff46-9d22-4192-ba32-db716f90664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7B9DAE2FA7E4C47A4B5E12A71A5CB76" ma:contentTypeVersion="15" ma:contentTypeDescription="Ein neues Dokument erstellen." ma:contentTypeScope="" ma:versionID="8cb5da5bb034fd96bbad73be03b0065b">
  <xsd:schema xmlns:xsd="http://www.w3.org/2001/XMLSchema" xmlns:xs="http://www.w3.org/2001/XMLSchema" xmlns:p="http://schemas.microsoft.com/office/2006/metadata/properties" xmlns:ns3="1824ff46-9d22-4192-ba32-db716f906644" xmlns:ns4="2a3c9740-74a8-4f15-9580-737bcbd565be" targetNamespace="http://schemas.microsoft.com/office/2006/metadata/properties" ma:root="true" ma:fieldsID="520ae6484bb67fc65ffe22052d156940" ns3:_="" ns4:_="">
    <xsd:import namespace="1824ff46-9d22-4192-ba32-db716f906644"/>
    <xsd:import namespace="2a3c9740-74a8-4f15-9580-737bcbd565b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ff46-9d22-4192-ba32-db716f9066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3c9740-74a8-4f15-9580-737bcbd565be"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SharingHintHash" ma:index="19"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05F2A6-943E-4CBB-A71E-E6E538F52B49}">
  <ds:schemaRefs>
    <ds:schemaRef ds:uri="http://schemas.microsoft.com/sharepoint/v3/contenttype/forms"/>
  </ds:schemaRefs>
</ds:datastoreItem>
</file>

<file path=customXml/itemProps2.xml><?xml version="1.0" encoding="utf-8"?>
<ds:datastoreItem xmlns:ds="http://schemas.openxmlformats.org/officeDocument/2006/customXml" ds:itemID="{277A5A84-9650-4368-8A66-B47AE4626F91}">
  <ds:schemaRefs>
    <ds:schemaRef ds:uri="http://www.w3.org/XML/1998/namespace"/>
    <ds:schemaRef ds:uri="http://purl.org/dc/dcmitype/"/>
    <ds:schemaRef ds:uri="http://schemas.microsoft.com/office/2006/documentManagement/types"/>
    <ds:schemaRef ds:uri="http://purl.org/dc/elements/1.1/"/>
    <ds:schemaRef ds:uri="2a3c9740-74a8-4f15-9580-737bcbd565be"/>
    <ds:schemaRef ds:uri="http://schemas.openxmlformats.org/package/2006/metadata/core-properties"/>
    <ds:schemaRef ds:uri="http://purl.org/dc/terms/"/>
    <ds:schemaRef ds:uri="http://schemas.microsoft.com/office/infopath/2007/PartnerControls"/>
    <ds:schemaRef ds:uri="1824ff46-9d22-4192-ba32-db716f906644"/>
    <ds:schemaRef ds:uri="http://schemas.microsoft.com/office/2006/metadata/properties"/>
  </ds:schemaRefs>
</ds:datastoreItem>
</file>

<file path=customXml/itemProps3.xml><?xml version="1.0" encoding="utf-8"?>
<ds:datastoreItem xmlns:ds="http://schemas.openxmlformats.org/officeDocument/2006/customXml" ds:itemID="{BCDE5915-4EDB-420D-9243-5560B62B65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24ff46-9d22-4192-ba32-db716f906644"/>
    <ds:schemaRef ds:uri="2a3c9740-74a8-4f15-9580-737bcbd565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BiSS-Transfer-ppt-Vorlage_4_3</Template>
  <TotalTime>0</TotalTime>
  <Words>3595</Words>
  <Application>Microsoft Macintosh PowerPoint</Application>
  <PresentationFormat>Bildschirmpräsentation (4:3)</PresentationFormat>
  <Paragraphs>284</Paragraphs>
  <Slides>27</Slides>
  <Notes>25</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27</vt:i4>
      </vt:variant>
    </vt:vector>
  </HeadingPairs>
  <TitlesOfParts>
    <vt:vector size="34" baseType="lpstr">
      <vt:lpstr>Arial</vt:lpstr>
      <vt:lpstr>Calibri</vt:lpstr>
      <vt:lpstr>Helvetica</vt:lpstr>
      <vt:lpstr>SpeakOT</vt:lpstr>
      <vt:lpstr>Times New Roman</vt:lpstr>
      <vt:lpstr>Wingdings</vt:lpstr>
      <vt:lpstr>Office</vt:lpstr>
      <vt:lpstr>Longitudinal changes in teachers’ beliefs and behaviour when implementing reading innovations</vt:lpstr>
      <vt:lpstr>Implementing innovations</vt:lpstr>
      <vt:lpstr>Teacher competencies for implementing innovations</vt:lpstr>
      <vt:lpstr>Longitudinal changes in teachers’ beliefs and behaviour</vt:lpstr>
      <vt:lpstr>Longitudinal changes in teachers’ beliefs and behaviour</vt:lpstr>
      <vt:lpstr>Individual and contextual factors influencing teacher change</vt:lpstr>
      <vt:lpstr>Research Questions</vt:lpstr>
      <vt:lpstr>Method</vt:lpstr>
      <vt:lpstr>Method</vt:lpstr>
      <vt:lpstr>Method</vt:lpstr>
      <vt:lpstr>Method</vt:lpstr>
      <vt:lpstr>Method</vt:lpstr>
      <vt:lpstr>Method</vt:lpstr>
      <vt:lpstr>Method</vt:lpstr>
      <vt:lpstr>Results</vt:lpstr>
      <vt:lpstr>Results</vt:lpstr>
      <vt:lpstr>Results</vt:lpstr>
      <vt:lpstr>Results</vt:lpstr>
      <vt:lpstr>Results</vt:lpstr>
      <vt:lpstr>Results</vt:lpstr>
      <vt:lpstr>Results</vt:lpstr>
      <vt:lpstr>Discussion</vt:lpstr>
      <vt:lpstr>Limitations and implications</vt:lpstr>
      <vt:lpstr>Thank you!  Contact: mareike.ehlert@uni-muenster.de</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Mareike Ehlert</dc:creator>
  <cp:lastModifiedBy>Mareike Ehlert</cp:lastModifiedBy>
  <cp:revision>14</cp:revision>
  <cp:lastPrinted>2025-07-17T13:53:03Z</cp:lastPrinted>
  <dcterms:created xsi:type="dcterms:W3CDTF">2023-08-11T07:49:05Z</dcterms:created>
  <dcterms:modified xsi:type="dcterms:W3CDTF">2025-07-19T09:09:35Z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0x01010067B9DAE2FA7E4C47A4B5E12A71A5CB76</vt:lpwstr>
  </property>
</Properties>
</file>